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16"/>
  </p:notesMasterIdLst>
  <p:handoutMasterIdLst>
    <p:handoutMasterId r:id="rId17"/>
  </p:handoutMasterIdLst>
  <p:sldIdLst>
    <p:sldId id="290" r:id="rId5"/>
    <p:sldId id="291" r:id="rId6"/>
    <p:sldId id="292" r:id="rId7"/>
    <p:sldId id="293" r:id="rId8"/>
    <p:sldId id="298" r:id="rId9"/>
    <p:sldId id="294" r:id="rId10"/>
    <p:sldId id="295" r:id="rId11"/>
    <p:sldId id="296" r:id="rId12"/>
    <p:sldId id="297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EC0"/>
    <a:srgbClr val="353E4A"/>
    <a:srgbClr val="DB4C3F"/>
    <a:srgbClr val="4ED0F3"/>
    <a:srgbClr val="FFFFFE"/>
    <a:srgbClr val="DC4C3F"/>
    <a:srgbClr val="007A88"/>
    <a:srgbClr val="95B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B51BF-EC45-8542-1F98-50BCB6DFAFE3}" v="2" dt="2025-10-27T14:07:26.795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qbal Wali Khan" userId="S::mwalikhan@refugees.org::d84c8eef-493d-44cf-b088-947241dd1a6e" providerId="AD" clId="Web-{624B51BF-EC45-8542-1F98-50BCB6DFAFE3}"/>
    <pc:docChg chg="modSld">
      <pc:chgData name="Mohammad Iqbal Wali Khan" userId="S::mwalikhan@refugees.org::d84c8eef-493d-44cf-b088-947241dd1a6e" providerId="AD" clId="Web-{624B51BF-EC45-8542-1F98-50BCB6DFAFE3}" dt="2025-10-27T14:07:24.842" v="0" actId="20577"/>
      <pc:docMkLst>
        <pc:docMk/>
      </pc:docMkLst>
      <pc:sldChg chg="modSp">
        <pc:chgData name="Mohammad Iqbal Wali Khan" userId="S::mwalikhan@refugees.org::d84c8eef-493d-44cf-b088-947241dd1a6e" providerId="AD" clId="Web-{624B51BF-EC45-8542-1F98-50BCB6DFAFE3}" dt="2025-10-27T14:07:24.842" v="0" actId="20577"/>
        <pc:sldMkLst>
          <pc:docMk/>
          <pc:sldMk cId="3183615868" sldId="290"/>
        </pc:sldMkLst>
        <pc:spChg chg="mod">
          <ac:chgData name="Mohammad Iqbal Wali Khan" userId="S::mwalikhan@refugees.org::d84c8eef-493d-44cf-b088-947241dd1a6e" providerId="AD" clId="Web-{624B51BF-EC45-8542-1F98-50BCB6DFAFE3}" dt="2025-10-27T14:07:24.842" v="0" actId="20577"/>
          <ac:spMkLst>
            <pc:docMk/>
            <pc:sldMk cId="3183615868" sldId="290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E00CF-3582-4049-8302-FA8ABA74E1D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26C0-45A8-7C45-97A5-4DA39DD5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4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61F3-63ED-8144-A2C2-D8FB882A0B0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6A64D-0914-D24D-93C2-9697259D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51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/>
              <a:t>Pain Relievers: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"Keep common pain relievers like acetaminophen (Tylenol) and ibuprofen (Advil, Motrin) for headaches, muscle pain, and fever."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Antihistamines: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"Useful for allergies, keep medications like diphenhydramine (Benadryl) and loratadine (Claritin)."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Cough and Cold Medicines: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"Have medicines like dextromethorphan for coughs and pseudoephedrine for nasal congestion."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First Aid Kit: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"Include bandages, antiseptic wipes, gauze pads, tweezers, and a thermometer."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Prescription Medications: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"Ensure you have an adequate supply of any prescription medications you take regularly. Keep a list of these medications."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6A64D-0914-D24D-93C2-9697259DA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Severe Chest Pain: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"Could be a sign of a heart attack; seek immediate help."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Difficulty Breathing: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"Especially if sudden or severe; could indicate a serious condition."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Uncontrolled Bleeding: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"Heavy bleeding that doesn't stop with pressure requires emergency care."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Sudden Weakness or Numbness: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"Particularly if on one side of the body; may be a stroke."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High Fever Not Responding to Medication: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"Especially in young children or if accompanied by other severe symptoms."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6A64D-0914-D24D-93C2-9697259DA2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6A64D-0914-D24D-93C2-9697259DA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0785" y="1752600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0785" y="3049951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Picture 11" descr="USCRI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646" y="228600"/>
            <a:ext cx="2036464" cy="60959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40785" y="3798504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883D0F16-08BD-4F4D-8F18-450BCC4FF5A6}"/>
              </a:ext>
            </a:extLst>
          </p:cNvPr>
          <p:cNvGrpSpPr/>
          <p:nvPr userDrawn="1"/>
        </p:nvGrpSpPr>
        <p:grpSpPr>
          <a:xfrm>
            <a:off x="0" y="0"/>
            <a:ext cx="2438400" cy="6858000"/>
            <a:chOff x="0" y="0"/>
            <a:chExt cx="5355113" cy="115269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D92B1DB-1243-4F8A-855F-9FE1DFA1032A}"/>
                </a:ext>
              </a:extLst>
            </p:cNvPr>
            <p:cNvSpPr/>
            <p:nvPr/>
          </p:nvSpPr>
          <p:spPr>
            <a:xfrm>
              <a:off x="0" y="0"/>
              <a:ext cx="5355113" cy="11526982"/>
            </a:xfrm>
            <a:custGeom>
              <a:avLst/>
              <a:gdLst/>
              <a:ahLst/>
              <a:cxnLst/>
              <a:rect l="l" t="t" r="r" b="b"/>
              <a:pathLst>
                <a:path w="5355113" h="11526982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DB4C3F"/>
            </a:solidFill>
          </p:spPr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36FE1A32-A956-4C46-B280-FA14DF51C36F}"/>
              </a:ext>
            </a:extLst>
          </p:cNvPr>
          <p:cNvGrpSpPr/>
          <p:nvPr userDrawn="1"/>
        </p:nvGrpSpPr>
        <p:grpSpPr>
          <a:xfrm>
            <a:off x="0" y="0"/>
            <a:ext cx="1524000" cy="2175609"/>
            <a:chOff x="0" y="0"/>
            <a:chExt cx="1204093" cy="129794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450BB8F-3FDD-4077-AA88-6E161E247C8E}"/>
                </a:ext>
              </a:extLst>
            </p:cNvPr>
            <p:cNvSpPr/>
            <p:nvPr/>
          </p:nvSpPr>
          <p:spPr>
            <a:xfrm>
              <a:off x="0" y="0"/>
              <a:ext cx="1204093" cy="1297940"/>
            </a:xfrm>
            <a:custGeom>
              <a:avLst/>
              <a:gdLst/>
              <a:ahLst/>
              <a:cxnLst/>
              <a:rect l="l" t="t" r="r" b="b"/>
              <a:pathLst>
                <a:path w="1204093" h="1297940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353E4A"/>
            </a:solidFill>
          </p:spPr>
        </p:sp>
      </p:grpSp>
    </p:spTree>
    <p:extLst>
      <p:ext uri="{BB962C8B-B14F-4D97-AF65-F5344CB8AC3E}">
        <p14:creationId xmlns:p14="http://schemas.microsoft.com/office/powerpoint/2010/main" val="26392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PHOTO TITLE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5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3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6513" y="4454769"/>
            <a:ext cx="9176564" cy="2409744"/>
          </a:xfrm>
          <a:custGeom>
            <a:avLst/>
            <a:gdLst>
              <a:gd name="connsiteX0" fmla="*/ 0 w 9176564"/>
              <a:gd name="connsiteY0" fmla="*/ 2012462 h 2409744"/>
              <a:gd name="connsiteX1" fmla="*/ 9176564 w 9176564"/>
              <a:gd name="connsiteY1" fmla="*/ 0 h 2409744"/>
              <a:gd name="connsiteX2" fmla="*/ 9176564 w 9176564"/>
              <a:gd name="connsiteY2" fmla="*/ 2409744 h 2409744"/>
              <a:gd name="connsiteX3" fmla="*/ 6513 w 9176564"/>
              <a:gd name="connsiteY3" fmla="*/ 2409744 h 2409744"/>
              <a:gd name="connsiteX4" fmla="*/ 0 w 9176564"/>
              <a:gd name="connsiteY4" fmla="*/ 2012462 h 240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564" h="2409744">
                <a:moveTo>
                  <a:pt x="0" y="2012462"/>
                </a:moveTo>
                <a:lnTo>
                  <a:pt x="9176564" y="0"/>
                </a:lnTo>
                <a:lnTo>
                  <a:pt x="9176564" y="2409744"/>
                </a:lnTo>
                <a:lnTo>
                  <a:pt x="6513" y="2409744"/>
                </a:lnTo>
                <a:lnTo>
                  <a:pt x="0" y="2012462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3662523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/>
              <a:t>Info</a:t>
            </a:r>
          </a:p>
        </p:txBody>
      </p:sp>
      <p:pic>
        <p:nvPicPr>
          <p:cNvPr id="9" name="Picture 8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5" y="787406"/>
            <a:ext cx="7533260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C6AE93-CA00-4FDD-B1B6-5F22924978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/>
              <a:t>Text Content</a:t>
            </a:r>
            <a:endParaRPr/>
          </a:p>
        </p:txBody>
      </p:sp>
      <p:sp>
        <p:nvSpPr>
          <p:cNvPr id="11" name="Freeform 10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3275" y="1903511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/>
              <a:t>Text Content</a:t>
            </a:r>
            <a:endParaRPr/>
          </a:p>
        </p:txBody>
      </p:sp>
      <p:pic>
        <p:nvPicPr>
          <p:cNvPr id="15" name="Picture 14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85252" y="1905000"/>
            <a:ext cx="3818973" cy="452867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/>
              <a:t>Text Content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7633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96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106890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574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4ED0F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39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40B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30907" cy="6858000"/>
          </a:xfrm>
          <a:prstGeom prst="rect">
            <a:avLst/>
          </a:prstGeom>
          <a:solidFill>
            <a:srgbClr val="40BEC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139636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727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474" y="1905000"/>
            <a:ext cx="2860272" cy="4140200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1800" baseline="0"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 Content</a:t>
            </a:r>
            <a:endParaRPr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02702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GRAPH TITLE</a:t>
            </a:r>
          </a:p>
        </p:txBody>
      </p:sp>
      <p:pic>
        <p:nvPicPr>
          <p:cNvPr id="14" name="Picture 13" descr="USCRI_Mark_Reversed_Ou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8" name="Chart Placeholder 17"/>
          <p:cNvSpPr>
            <a:spLocks noGrp="1"/>
          </p:cNvSpPr>
          <p:nvPr>
            <p:ph type="chart" sz="quarter" idx="12" hasCustomPrompt="1"/>
          </p:nvPr>
        </p:nvSpPr>
        <p:spPr>
          <a:xfrm>
            <a:off x="3449638" y="1905000"/>
            <a:ext cx="5008562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Graph</a:t>
            </a:r>
          </a:p>
        </p:txBody>
      </p:sp>
      <p:sp>
        <p:nvSpPr>
          <p:cNvPr id="20" name="Freeform 19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258907167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</p:spTree>
    <p:extLst>
      <p:ext uri="{BB962C8B-B14F-4D97-AF65-F5344CB8AC3E}">
        <p14:creationId xmlns:p14="http://schemas.microsoft.com/office/powerpoint/2010/main" val="2666670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8474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7" r:id="rId5"/>
    <p:sldLayoutId id="2147483686" r:id="rId6"/>
    <p:sldLayoutId id="2147483689" r:id="rId7"/>
    <p:sldLayoutId id="2147483688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353E4A"/>
          </a:solidFill>
          <a:latin typeface="Lucida Sans"/>
          <a:ea typeface="+mj-ea"/>
          <a:cs typeface="Lucida Sans"/>
        </a:defRPr>
      </a:lvl1pPr>
    </p:titleStyle>
    <p:bodyStyle>
      <a:lvl1pPr marL="2286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2000" kern="1200">
          <a:solidFill>
            <a:schemeClr val="accent5"/>
          </a:solidFill>
          <a:latin typeface="Lucida Sans"/>
          <a:ea typeface="+mn-ea"/>
          <a:cs typeface="Lucida Sans"/>
        </a:defRPr>
      </a:lvl1pPr>
      <a:lvl2pPr marL="4572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2pPr>
      <a:lvl3pPr marL="6858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3pPr>
      <a:lvl4pPr marL="9144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4pPr>
      <a:lvl5pPr marL="11430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98" y="1753088"/>
            <a:ext cx="5783456" cy="1171586"/>
          </a:xfrm>
        </p:spPr>
        <p:txBody>
          <a:bodyPr/>
          <a:lstStyle/>
          <a:p>
            <a:r>
              <a:rPr lang="en-US">
                <a:latin typeface="Avenir"/>
              </a:rPr>
              <a:t>Basic medical knowledge</a:t>
            </a:r>
            <a:endParaRPr lang="en-US">
              <a:latin typeface="Avenir" panose="020B0503020203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05000" y="4125663"/>
            <a:ext cx="4214812" cy="13160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j-lt"/>
              </a:rPr>
              <a:t>July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16DB7-EC0D-408B-A483-6E4DA1E55AC4}"/>
              </a:ext>
            </a:extLst>
          </p:cNvPr>
          <p:cNvSpPr txBox="1"/>
          <p:nvPr/>
        </p:nvSpPr>
        <p:spPr>
          <a:xfrm>
            <a:off x="1762002" y="3230132"/>
            <a:ext cx="819886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>
                <a:solidFill>
                  <a:srgbClr val="40BEC0"/>
                </a:solidFill>
                <a:ea typeface="+mn-lt"/>
                <a:cs typeface="+mn-lt"/>
              </a:rPr>
              <a:t>Essential Information for your Health and Safety</a:t>
            </a: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8FE0-CF0B-F1B6-BE7A-D3C8EF6D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buy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E2C8D-888B-B631-8E28-7E593E71E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Equate Extra Strength Acetaminophen Caplets, 500 mg, 200 Count">
            <a:extLst>
              <a:ext uri="{FF2B5EF4-FFF2-40B4-BE49-F238E27FC236}">
                <a16:creationId xmlns:a16="http://schemas.microsoft.com/office/drawing/2014/main" id="{A686BF5C-7224-181D-D5E8-C4978A7C9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688" y="2097564"/>
            <a:ext cx="2228472" cy="2228472"/>
          </a:xfrm>
          <a:prstGeom prst="rect">
            <a:avLst/>
          </a:prstGeom>
        </p:spPr>
      </p:pic>
      <p:pic>
        <p:nvPicPr>
          <p:cNvPr id="8" name="Picture 7" descr="Equate Allergy Relief Tablets with Diphenhydramine Hcl 25mg Antihistamine,  365 Count">
            <a:extLst>
              <a:ext uri="{FF2B5EF4-FFF2-40B4-BE49-F238E27FC236}">
                <a16:creationId xmlns:a16="http://schemas.microsoft.com/office/drawing/2014/main" id="{6DD12A02-0BE8-2270-39BA-6C79E49A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0517" y="2097564"/>
            <a:ext cx="2198193" cy="2092220"/>
          </a:xfrm>
          <a:prstGeom prst="rect">
            <a:avLst/>
          </a:prstGeom>
        </p:spPr>
      </p:pic>
      <p:pic>
        <p:nvPicPr>
          <p:cNvPr id="10" name="Picture 9" descr="Children's Tylenol Cold &amp; Cough Plus Runny Nose Medicine Oral Suspensi —  Mountainside Medical Equipment">
            <a:extLst>
              <a:ext uri="{FF2B5EF4-FFF2-40B4-BE49-F238E27FC236}">
                <a16:creationId xmlns:a16="http://schemas.microsoft.com/office/drawing/2014/main" id="{F9E72B33-AA9C-0B45-A1E5-EFC3CA3C7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239" y="1715488"/>
            <a:ext cx="2485836" cy="2455558"/>
          </a:xfrm>
          <a:prstGeom prst="rect">
            <a:avLst/>
          </a:prstGeom>
        </p:spPr>
      </p:pic>
      <p:pic>
        <p:nvPicPr>
          <p:cNvPr id="12" name="Picture 11" descr="Band-Aid Flexible Fabric - 100ct">
            <a:extLst>
              <a:ext uri="{FF2B5EF4-FFF2-40B4-BE49-F238E27FC236}">
                <a16:creationId xmlns:a16="http://schemas.microsoft.com/office/drawing/2014/main" id="{F13A9F49-964F-3188-21B0-A385CB5FF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96" y="4054683"/>
            <a:ext cx="2743200" cy="2743200"/>
          </a:xfrm>
          <a:prstGeom prst="rect">
            <a:avLst/>
          </a:prstGeom>
        </p:spPr>
      </p:pic>
      <p:pic>
        <p:nvPicPr>
          <p:cNvPr id="13" name="Picture 12" descr="Tums Antacid Chewable Tablets for Heartburn Relief 330ct, Extra Strength, Assorted Fruit, 330 Count">
            <a:extLst>
              <a:ext uri="{FF2B5EF4-FFF2-40B4-BE49-F238E27FC236}">
                <a16:creationId xmlns:a16="http://schemas.microsoft.com/office/drawing/2014/main" id="{D6EE3137-99F3-B67C-5E55-EC9A69DA4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9056" y="2119859"/>
            <a:ext cx="1931233" cy="1931233"/>
          </a:xfrm>
          <a:prstGeom prst="rect">
            <a:avLst/>
          </a:prstGeom>
        </p:spPr>
      </p:pic>
      <p:pic>
        <p:nvPicPr>
          <p:cNvPr id="14" name="Picture 13" descr="Equate Tetrahydrozoline HCl Original Redness Reliever Eye Drops, 0.5 fl oz  - Walmart.com">
            <a:extLst>
              <a:ext uri="{FF2B5EF4-FFF2-40B4-BE49-F238E27FC236}">
                <a16:creationId xmlns:a16="http://schemas.microsoft.com/office/drawing/2014/main" id="{68499403-5945-647B-8EFF-F9D09AFFFD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2" r="19362" b="-276"/>
          <a:stretch/>
        </p:blipFill>
        <p:spPr>
          <a:xfrm>
            <a:off x="4143531" y="4049140"/>
            <a:ext cx="2212059" cy="2745232"/>
          </a:xfrm>
          <a:prstGeom prst="rect">
            <a:avLst/>
          </a:prstGeom>
        </p:spPr>
      </p:pic>
      <p:pic>
        <p:nvPicPr>
          <p:cNvPr id="15" name="Picture 14" descr="Equate, Liquid Ear Drops for Swimmers, 1 fl. oz. Bottle">
            <a:extLst>
              <a:ext uri="{FF2B5EF4-FFF2-40B4-BE49-F238E27FC236}">
                <a16:creationId xmlns:a16="http://schemas.microsoft.com/office/drawing/2014/main" id="{7B0B2331-4A5A-87F0-C562-6766219618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8302" y="32128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8E20-BC8F-ADB1-0360-458A73F5C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21B6E-4EF4-249C-ACB3-380E356D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Address: 517 E 26th St, Erie, PA 16504</a:t>
            </a:r>
          </a:p>
          <a:p>
            <a:endParaRPr lang="en-US" sz="2000" dirty="0"/>
          </a:p>
          <a:p>
            <a:r>
              <a:rPr lang="en-US" sz="2000" dirty="0"/>
              <a:t>Phone: (814) 452-3935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4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2CA0-EDBF-EA7E-A9AB-1E0B7933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FDD74-6954-03E7-33EF-366AD25F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645BC-B85B-B8F1-3257-A214260B1B2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This presentation is designed to help you understand essential health and safety information.</a:t>
            </a:r>
          </a:p>
          <a:p>
            <a:r>
              <a:rPr lang="en-US" dirty="0">
                <a:solidFill>
                  <a:srgbClr val="000000"/>
                </a:solidFill>
                <a:cs typeface="Arial"/>
              </a:rPr>
              <a:t>We'll cover important topics like what medicines to keep at home, when to go to the emergency room, and how to keep children safe from dangerous substances."</a:t>
            </a:r>
            <a:br>
              <a:rPr lang="en-US" dirty="0">
                <a:solidFill>
                  <a:srgbClr val="000000"/>
                </a:solidFill>
                <a:cs typeface="Arial"/>
              </a:rPr>
            </a:br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 descr="Safe use of medicines - Together for Short Lives">
            <a:extLst>
              <a:ext uri="{FF2B5EF4-FFF2-40B4-BE49-F238E27FC236}">
                <a16:creationId xmlns:a16="http://schemas.microsoft.com/office/drawing/2014/main" id="{E2AA96EE-DACC-F31A-CFD0-3B917CC0E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30579" b="-493"/>
          <a:stretch/>
        </p:blipFill>
        <p:spPr>
          <a:xfrm>
            <a:off x="1663785" y="2755880"/>
            <a:ext cx="5628582" cy="46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7E6E-2EB4-0975-9A4A-6D8494A9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Medicines to keep at home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C1244-77F4-DEDD-15BD-6A0B6EEFF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20FAE-6704-DC9E-71E5-97EDD575BC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3400217" cy="41433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>
              <a:solidFill>
                <a:srgbClr val="6D6661"/>
              </a:solidFill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cs typeface="Arial"/>
              </a:rPr>
              <a:t>Pain relievers (e.g., acetaminophen, ibuprofen)</a:t>
            </a:r>
            <a:endParaRPr lang="en-US" dirty="0">
              <a:solidFill>
                <a:srgbClr val="6D6661"/>
              </a:solidFill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cs typeface="Arial"/>
              </a:rPr>
              <a:t>Antihistamines for allergies</a:t>
            </a:r>
            <a:endParaRPr lang="en-US" dirty="0">
              <a:solidFill>
                <a:srgbClr val="6D6661"/>
              </a:solidFill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cs typeface="Arial"/>
              </a:rPr>
              <a:t>Cough and cold medicines</a:t>
            </a:r>
            <a:endParaRPr lang="en-US" dirty="0">
              <a:solidFill>
                <a:srgbClr val="6D6661"/>
              </a:solidFill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cs typeface="Arial"/>
              </a:rPr>
              <a:t>Basic first aid kit (bandages, antiseptic, gauze, etc.)</a:t>
            </a:r>
            <a:endParaRPr lang="en-US" dirty="0">
              <a:solidFill>
                <a:srgbClr val="6D6661"/>
              </a:solidFill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cs typeface="Arial"/>
              </a:rPr>
              <a:t>Prescription medications (keep a list)</a:t>
            </a:r>
            <a:endParaRPr lang="en-US" dirty="0">
              <a:solidFill>
                <a:srgbClr val="6D6661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5" name="Picture 4" descr="Equate Extra Strength Acetaminophen Caplets, 500 mg, 200 Count">
            <a:extLst>
              <a:ext uri="{FF2B5EF4-FFF2-40B4-BE49-F238E27FC236}">
                <a16:creationId xmlns:a16="http://schemas.microsoft.com/office/drawing/2014/main" id="{75916236-B39F-574E-0C6A-F5B5256CF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983" y="1822744"/>
            <a:ext cx="2228472" cy="2228472"/>
          </a:xfrm>
          <a:prstGeom prst="rect">
            <a:avLst/>
          </a:prstGeom>
        </p:spPr>
      </p:pic>
      <p:pic>
        <p:nvPicPr>
          <p:cNvPr id="6" name="Picture 5" descr="Equate Allergy Relief Tablets with Diphenhydramine Hcl 25mg Antihistamine,  365 Count">
            <a:extLst>
              <a:ext uri="{FF2B5EF4-FFF2-40B4-BE49-F238E27FC236}">
                <a16:creationId xmlns:a16="http://schemas.microsoft.com/office/drawing/2014/main" id="{7B199811-F802-57DE-886F-FC37A1F8D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6812" y="1822744"/>
            <a:ext cx="2198193" cy="2092220"/>
          </a:xfrm>
          <a:prstGeom prst="rect">
            <a:avLst/>
          </a:prstGeom>
        </p:spPr>
      </p:pic>
      <p:pic>
        <p:nvPicPr>
          <p:cNvPr id="7" name="Picture 6" descr="Children's Tylenol Cold &amp; Cough Plus Runny Nose Medicine Oral Suspensi —  Mountainside Medical Equipment">
            <a:extLst>
              <a:ext uri="{FF2B5EF4-FFF2-40B4-BE49-F238E27FC236}">
                <a16:creationId xmlns:a16="http://schemas.microsoft.com/office/drawing/2014/main" id="{D2710DC1-2A23-D53D-83FB-1880F9742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9679" y="1459406"/>
            <a:ext cx="2485836" cy="2455558"/>
          </a:xfrm>
          <a:prstGeom prst="rect">
            <a:avLst/>
          </a:prstGeom>
        </p:spPr>
      </p:pic>
      <p:pic>
        <p:nvPicPr>
          <p:cNvPr id="8" name="Picture 7" descr="Band-Aid Flexible Fabric - 100ct">
            <a:extLst>
              <a:ext uri="{FF2B5EF4-FFF2-40B4-BE49-F238E27FC236}">
                <a16:creationId xmlns:a16="http://schemas.microsoft.com/office/drawing/2014/main" id="{ECA2B2CC-7997-57E1-D432-D54C9426D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420" y="369242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FEAB-95DA-2E0A-CB44-0EC5F07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 Medication use &amp; storage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DD724-1C93-90B0-C471-15B764EEF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17E68-F5EA-16D7-CFFB-E58C31FA58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6528" y="1903413"/>
            <a:ext cx="7959725" cy="41433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>
                <a:solidFill>
                  <a:srgbClr val="000000"/>
                </a:solidFill>
              </a:rPr>
              <a:t>Follow dosage instructions carefully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Do not share medications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Store medications in a cool, dry place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Check expiration dates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5" name="Picture 4" descr="A shelf with medicine bottles and containers&#10;&#10;Description automatically generated">
            <a:extLst>
              <a:ext uri="{FF2B5EF4-FFF2-40B4-BE49-F238E27FC236}">
                <a16:creationId xmlns:a16="http://schemas.microsoft.com/office/drawing/2014/main" id="{81D45E6E-F665-8132-141A-823E88FA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076" y="3975519"/>
            <a:ext cx="3273383" cy="2510059"/>
          </a:xfrm>
          <a:prstGeom prst="rect">
            <a:avLst/>
          </a:prstGeom>
        </p:spPr>
      </p:pic>
      <p:pic>
        <p:nvPicPr>
          <p:cNvPr id="6" name="Picture 5" descr="Kitchen Medicine Cabinet | Joyful Homemaking">
            <a:extLst>
              <a:ext uri="{FF2B5EF4-FFF2-40B4-BE49-F238E27FC236}">
                <a16:creationId xmlns:a16="http://schemas.microsoft.com/office/drawing/2014/main" id="{4544D623-9049-7ACF-5FF4-606236A3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4" y="3907590"/>
            <a:ext cx="2985424" cy="29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20FC-9FE8-5567-4EF3-779A6AEB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side effects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40A89-98E4-DB6B-6F46-278DA4585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641E5-B7D3-068B-643B-30DA37E2C2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151" y="1343268"/>
            <a:ext cx="8368480" cy="45369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1" dirty="0">
                <a:solidFill>
                  <a:srgbClr val="000000"/>
                </a:solidFill>
              </a:rPr>
              <a:t>Mild Reactions:</a:t>
            </a:r>
            <a:endParaRPr lang="en-US" b="1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Headache, Nausea, Drowsiness, Dizziness, Upset stomach</a:t>
            </a:r>
            <a:endParaRPr lang="en-US" sz="2000">
              <a:solidFill>
                <a:srgbClr val="6D666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  Severe Reactions:</a:t>
            </a:r>
            <a:endParaRPr lang="en-US" b="1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Difficulty breathing, Swelling of face, lips, or tongue, Severe rash or hives, Chest pain, High fever</a:t>
            </a:r>
            <a:endParaRPr lang="en-US" sz="2000">
              <a:solidFill>
                <a:srgbClr val="6D6661"/>
              </a:solidFill>
            </a:endParaRPr>
          </a:p>
          <a:p>
            <a:pPr marL="228600" lvl="1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If you experience mild side effects:</a:t>
            </a:r>
            <a:endParaRPr lang="en-US" sz="2000" b="1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Monitor your symptoms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Consult with your pharmacist or doctor if symptoms persist</a:t>
            </a:r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>
                <a:solidFill>
                  <a:srgbClr val="000000"/>
                </a:solidFill>
              </a:rPr>
              <a:t> If you experience severe side effects:</a:t>
            </a:r>
            <a:endParaRPr lang="en-US" b="1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Stop taking the medication immediately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Seek medical help right away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Call emergency services if necessary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A person wiping her nose with a napkin&#10;&#10;Description automatically generated">
            <a:extLst>
              <a:ext uri="{FF2B5EF4-FFF2-40B4-BE49-F238E27FC236}">
                <a16:creationId xmlns:a16="http://schemas.microsoft.com/office/drawing/2014/main" id="{D024B50A-A7AC-46B9-1399-5041B09ED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6" y="4576787"/>
            <a:ext cx="3050524" cy="22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5378-9786-D838-2A35-27AD4252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7" y="770044"/>
            <a:ext cx="7197595" cy="1116106"/>
          </a:xfrm>
        </p:spPr>
        <p:txBody>
          <a:bodyPr/>
          <a:lstStyle/>
          <a:p>
            <a:r>
              <a:rPr lang="en-US"/>
              <a:t>Keep your children safe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10A95-96F5-E474-C615-C3BE4736C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0DAE4-C492-FA42-EA2F-089DF9BE9A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208932"/>
            <a:ext cx="7959725" cy="41433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>
                <a:solidFill>
                  <a:srgbClr val="000000"/>
                </a:solidFill>
              </a:rPr>
              <a:t>Store cleaning products and medicine out of reach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Teach children about the dangers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Keep products in original containers with their labels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Use child-proof locks on cabinets where cleaning products are stored.</a:t>
            </a:r>
            <a:endParaRPr lang="en-US"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Medicine storage box ensuring child safety | Lockabox®">
            <a:extLst>
              <a:ext uri="{FF2B5EF4-FFF2-40B4-BE49-F238E27FC236}">
                <a16:creationId xmlns:a16="http://schemas.microsoft.com/office/drawing/2014/main" id="{54D363D6-FA9A-2908-7B50-015385EA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8881"/>
            <a:ext cx="4629872" cy="3307878"/>
          </a:xfrm>
          <a:prstGeom prst="rect">
            <a:avLst/>
          </a:prstGeom>
        </p:spPr>
      </p:pic>
      <p:pic>
        <p:nvPicPr>
          <p:cNvPr id="6" name="Picture 5" descr="Medication safety tips - Children's National">
            <a:extLst>
              <a:ext uri="{FF2B5EF4-FFF2-40B4-BE49-F238E27FC236}">
                <a16:creationId xmlns:a16="http://schemas.microsoft.com/office/drawing/2014/main" id="{7233CC64-2108-27D3-E391-C1D39970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89262"/>
            <a:ext cx="4114800" cy="30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3C84-57F5-6477-851C-8936D143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poisonous items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CB09D-21C4-4F85-BA62-ECA4B3AA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ADC56-43DF-5156-17A9-C0693E7DB0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480937"/>
            <a:ext cx="7959725" cy="41433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Common Household Poisons:</a:t>
            </a:r>
            <a:endParaRPr lang="en-US" dirty="0"/>
          </a:p>
          <a:p>
            <a:pPr marL="228600" lvl="1" indent="0">
              <a:buNone/>
            </a:pPr>
            <a:r>
              <a:rPr lang="en-US">
                <a:solidFill>
                  <a:srgbClr val="000000"/>
                </a:solidFill>
              </a:rPr>
              <a:t>Cleaners, medications, certain plants, and chemicals.</a:t>
            </a:r>
            <a:endParaRPr lang="en-US"/>
          </a:p>
          <a:p>
            <a:r>
              <a:rPr lang="en-US" b="1" dirty="0">
                <a:solidFill>
                  <a:srgbClr val="000000"/>
                </a:solidFill>
              </a:rPr>
              <a:t>Symptoms of Poisoning:</a:t>
            </a:r>
            <a:endParaRPr lang="en-US" dirty="0"/>
          </a:p>
          <a:p>
            <a:pPr marL="228600" lvl="1" indent="0">
              <a:buNone/>
            </a:pPr>
            <a:r>
              <a:rPr lang="en-US">
                <a:solidFill>
                  <a:srgbClr val="000000"/>
                </a:solidFill>
              </a:rPr>
              <a:t>Vomiting, dizziness, difficulty breathing, confusion.</a:t>
            </a:r>
            <a:endParaRPr lang="en-US"/>
          </a:p>
          <a:p>
            <a:r>
              <a:rPr lang="en-US" b="1" dirty="0">
                <a:solidFill>
                  <a:srgbClr val="000000"/>
                </a:solidFill>
              </a:rPr>
              <a:t>Immediate Actions:</a:t>
            </a:r>
            <a:endParaRPr lang="en-US" dirty="0"/>
          </a:p>
          <a:p>
            <a:pPr marL="2286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If poisoning is suspected, call poison control immediately.</a:t>
            </a:r>
            <a:endParaRPr lang="en-US" dirty="0"/>
          </a:p>
          <a:p>
            <a:pPr marL="228600" lvl="1" indent="0">
              <a:buNone/>
            </a:pPr>
            <a:r>
              <a:rPr lang="en-US">
                <a:solidFill>
                  <a:srgbClr val="000000"/>
                </a:solidFill>
              </a:rPr>
              <a:t>Do not induce vomiting unless instructed by a professional.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Connecticut Poison Control Center">
            <a:extLst>
              <a:ext uri="{FF2B5EF4-FFF2-40B4-BE49-F238E27FC236}">
                <a16:creationId xmlns:a16="http://schemas.microsoft.com/office/drawing/2014/main" id="{1341A4AE-3B37-99FF-D673-FA4F3AAC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630" y="4308634"/>
            <a:ext cx="3136738" cy="23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BABA-173C-CB42-D19D-CF61E9B9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go to the emergency room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57617-F006-2B72-C07C-894CDB8CA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9F8D1-3FB6-A737-52DA-8F1208B8D7F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Severe chest pain or difficulty breathing</a:t>
            </a:r>
            <a:endParaRPr lang="en-US"/>
          </a:p>
          <a:p>
            <a:r>
              <a:rPr lang="en-US">
                <a:solidFill>
                  <a:srgbClr val="000000"/>
                </a:solidFill>
              </a:rPr>
              <a:t>Uncontrolled bleeding</a:t>
            </a:r>
            <a:endParaRPr lang="en-US"/>
          </a:p>
          <a:p>
            <a:r>
              <a:rPr lang="en-US">
                <a:solidFill>
                  <a:srgbClr val="000000"/>
                </a:solidFill>
              </a:rPr>
              <a:t>Sudden weakness or numbness</a:t>
            </a:r>
            <a:endParaRPr lang="en-US"/>
          </a:p>
          <a:p>
            <a:r>
              <a:rPr lang="en-US">
                <a:solidFill>
                  <a:srgbClr val="000000"/>
                </a:solidFill>
              </a:rPr>
              <a:t>Severe allergic reactions</a:t>
            </a:r>
            <a:endParaRPr lang="en-US"/>
          </a:p>
          <a:p>
            <a:r>
              <a:rPr lang="en-US">
                <a:solidFill>
                  <a:srgbClr val="000000"/>
                </a:solidFill>
              </a:rPr>
              <a:t>High fever not responding to medication</a:t>
            </a:r>
            <a:endParaRPr lang="en-US"/>
          </a:p>
          <a:p>
            <a:endParaRPr lang="en-US"/>
          </a:p>
        </p:txBody>
      </p:sp>
      <p:pic>
        <p:nvPicPr>
          <p:cNvPr id="5" name="Picture 4" descr="6 Tips for Getting the Most Out of Your Emergency Room Visit, From an ER  Doctor | SELF">
            <a:extLst>
              <a:ext uri="{FF2B5EF4-FFF2-40B4-BE49-F238E27FC236}">
                <a16:creationId xmlns:a16="http://schemas.microsoft.com/office/drawing/2014/main" id="{417758F4-5972-1789-16A4-2DFE9A52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70" y="3967194"/>
            <a:ext cx="3530431" cy="26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9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A77B-EFA1-10E0-F6FC-3DE65237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Doctors' office or Emergency room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6697D-53ED-C1D9-B22B-8A7F52C6F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A6441-49B9-A9E9-8E49-9F2A1290E3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4916772" cy="4703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Doctor Visits:</a:t>
            </a:r>
            <a:endParaRPr lang="en-US" dirty="0"/>
          </a:p>
          <a:p>
            <a:pPr marL="742950" lvl="1" indent="-285750">
              <a:buFont typeface="Wingdings"/>
            </a:pPr>
            <a:r>
              <a:rPr lang="en-US" dirty="0">
                <a:solidFill>
                  <a:srgbClr val="000000"/>
                </a:solidFill>
              </a:rPr>
              <a:t>"For non-urgent care like check-ups, mild infections, and chronic conditions."</a:t>
            </a:r>
            <a:endParaRPr lang="en-US" dirty="0"/>
          </a:p>
          <a:p>
            <a:pPr>
              <a:buFont typeface="Wingdings"/>
            </a:pPr>
            <a:r>
              <a:rPr lang="en-US" b="1" dirty="0">
                <a:solidFill>
                  <a:srgbClr val="000000"/>
                </a:solidFill>
              </a:rPr>
              <a:t>Emergency Room:</a:t>
            </a:r>
            <a:endParaRPr lang="en-US" dirty="0"/>
          </a:p>
          <a:p>
            <a:pPr marL="742950" lvl="1" indent="-285750">
              <a:buFont typeface="Wingdings"/>
            </a:pPr>
            <a:r>
              <a:rPr lang="en-US" dirty="0">
                <a:solidFill>
                  <a:srgbClr val="000000"/>
                </a:solidFill>
              </a:rPr>
              <a:t>"For life-threatening situations or severe symptoms that need immediate attention."</a:t>
            </a:r>
            <a:endParaRPr lang="en-US" dirty="0"/>
          </a:p>
          <a:p>
            <a:pPr marL="742950" lvl="1" indent="-285750">
              <a:buFont typeface="Wingdings"/>
            </a:pPr>
            <a:r>
              <a:rPr lang="en-US" b="1" dirty="0">
                <a:solidFill>
                  <a:srgbClr val="000000"/>
                </a:solidFill>
              </a:rPr>
              <a:t>Example Situations:</a:t>
            </a:r>
            <a:endParaRPr lang="en-US" dirty="0"/>
          </a:p>
          <a:p>
            <a:pPr>
              <a:buFont typeface="Wingdings"/>
            </a:pPr>
            <a:r>
              <a:rPr lang="en-US" dirty="0">
                <a:solidFill>
                  <a:srgbClr val="000000"/>
                </a:solidFill>
              </a:rPr>
              <a:t>"Doctor Visit: Mild fever, ear infection, minor injuries."</a:t>
            </a:r>
            <a:endParaRPr lang="en-US" dirty="0"/>
          </a:p>
          <a:p>
            <a:pPr>
              <a:buFont typeface="Wingdings"/>
            </a:pPr>
            <a:r>
              <a:rPr lang="en-US" dirty="0">
                <a:solidFill>
                  <a:srgbClr val="000000"/>
                </a:solidFill>
              </a:rPr>
              <a:t>"Emergency Room: Severe chest pain, major injury, difficulty breathing."</a:t>
            </a:r>
            <a:endParaRPr lang="en-US" dirty="0"/>
          </a:p>
          <a:p>
            <a:pPr marL="0" indent="0">
              <a:buFont typeface="Wingdings"/>
            </a:pPr>
            <a:endParaRPr lang="en-US"/>
          </a:p>
        </p:txBody>
      </p:sp>
      <p:pic>
        <p:nvPicPr>
          <p:cNvPr id="5" name="Picture 4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88861C0D-C21D-126B-9001-5FAEFB78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04696"/>
            <a:ext cx="24278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97103"/>
      </p:ext>
    </p:extLst>
  </p:cSld>
  <p:clrMapOvr>
    <a:masterClrMapping/>
  </p:clrMapOvr>
</p:sld>
</file>

<file path=ppt/theme/theme1.xml><?xml version="1.0" encoding="utf-8"?>
<a:theme xmlns:a="http://schemas.openxmlformats.org/drawingml/2006/main" name="USCRI Theme">
  <a:themeElements>
    <a:clrScheme name="Custom 2">
      <a:dk1>
        <a:srgbClr val="007A88"/>
      </a:dk1>
      <a:lt1>
        <a:srgbClr val="55A9B5"/>
      </a:lt1>
      <a:dk2>
        <a:srgbClr val="8DB74A"/>
      </a:dk2>
      <a:lt2>
        <a:srgbClr val="BBD295"/>
      </a:lt2>
      <a:accent1>
        <a:srgbClr val="BF332F"/>
      </a:accent1>
      <a:accent2>
        <a:srgbClr val="8C1B50"/>
      </a:accent2>
      <a:accent3>
        <a:srgbClr val="CDB530"/>
      </a:accent3>
      <a:accent4>
        <a:srgbClr val="23211D"/>
      </a:accent4>
      <a:accent5>
        <a:srgbClr val="6D6661"/>
      </a:accent5>
      <a:accent6>
        <a:srgbClr val="55A9B5"/>
      </a:accent6>
      <a:hlink>
        <a:srgbClr val="007A88"/>
      </a:hlink>
      <a:folHlink>
        <a:srgbClr val="8DB74A"/>
      </a:folHlink>
    </a:clrScheme>
    <a:fontScheme name="Custom 1">
      <a:majorFont>
        <a:latin typeface="Avenir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RI Theme" id="{6E8493DD-5F7C-46C4-9FB1-4B1B8062B014}" vid="{7CD8F253-3148-4A65-B11C-143E8747F3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516dd-e993-45ac-b468-aad01a98f941">
      <Terms xmlns="http://schemas.microsoft.com/office/infopath/2007/PartnerControls"/>
    </lcf76f155ced4ddcb4097134ff3c332f>
    <TaxCatchAll xmlns="2b55e72b-2189-4cbc-8c9c-2d2d52b1bc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83EB4BC9C764687552EAB4A2E0A89" ma:contentTypeVersion="18" ma:contentTypeDescription="Create a new document." ma:contentTypeScope="" ma:versionID="49f6ce408dff5001c195d211e49a4435">
  <xsd:schema xmlns:xsd="http://www.w3.org/2001/XMLSchema" xmlns:xs="http://www.w3.org/2001/XMLSchema" xmlns:p="http://schemas.microsoft.com/office/2006/metadata/properties" xmlns:ns2="703516dd-e993-45ac-b468-aad01a98f941" xmlns:ns3="2b55e72b-2189-4cbc-8c9c-2d2d52b1bc64" targetNamespace="http://schemas.microsoft.com/office/2006/metadata/properties" ma:root="true" ma:fieldsID="e8dcf4a918c00349b42459c6ee17b814" ns2:_="" ns3:_="">
    <xsd:import namespace="703516dd-e993-45ac-b468-aad01a98f941"/>
    <xsd:import namespace="2b55e72b-2189-4cbc-8c9c-2d2d52b1b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516dd-e993-45ac-b468-aad01a98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4e8b7f-517c-4b8d-a66b-baeb26579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5e72b-2189-4cbc-8c9c-2d2d52b1bc6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b940e64-8d1f-4b3d-94d6-493201166c6e}" ma:internalName="TaxCatchAll" ma:showField="CatchAllData" ma:web="2b55e72b-2189-4cbc-8c9c-2d2d52b1b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DF0D67-9A47-46F0-9D03-863E5AD35566}">
  <ds:schemaRefs>
    <ds:schemaRef ds:uri="2dc8c6a0-d92c-4cf5-8fc0-a454e2f20d2c"/>
    <ds:schemaRef ds:uri="a5b37d9b-1a41-4c30-9032-e8e85c6c50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03516dd-e993-45ac-b468-aad01a98f941"/>
    <ds:schemaRef ds:uri="2b55e72b-2189-4cbc-8c9c-2d2d52b1bc64"/>
  </ds:schemaRefs>
</ds:datastoreItem>
</file>

<file path=customXml/itemProps2.xml><?xml version="1.0" encoding="utf-8"?>
<ds:datastoreItem xmlns:ds="http://schemas.openxmlformats.org/officeDocument/2006/customXml" ds:itemID="{E9DE7FCF-F448-4817-ACE3-31EDB396B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C7FFDD-0D73-4AEE-9FB3-F5B693BB2E69}"/>
</file>

<file path=docProps/app.xml><?xml version="1.0" encoding="utf-8"?>
<Properties xmlns="http://schemas.openxmlformats.org/officeDocument/2006/extended-properties" xmlns:vt="http://schemas.openxmlformats.org/officeDocument/2006/docPropsVTypes">
  <Template>USCRI Theme</Template>
  <TotalTime>0</TotalTime>
  <Words>629</Words>
  <Application>Microsoft Office PowerPoint</Application>
  <PresentationFormat>On-screen Show (4:3)</PresentationFormat>
  <Paragraphs>98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USCRI Theme</vt:lpstr>
      <vt:lpstr>Basic medical knowledge</vt:lpstr>
      <vt:lpstr>Welcome</vt:lpstr>
      <vt:lpstr>Medicines to keep at home</vt:lpstr>
      <vt:lpstr>Proper Medication use &amp; storage</vt:lpstr>
      <vt:lpstr>Possible side effects</vt:lpstr>
      <vt:lpstr>Keep your children safe </vt:lpstr>
      <vt:lpstr>Recognizing poisonous items </vt:lpstr>
      <vt:lpstr>When to go to the emergency room</vt:lpstr>
      <vt:lpstr>Doctors' office or Emergency room</vt:lpstr>
      <vt:lpstr>Things to buy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REFUGEE RESETTLEMENT PROGRAM</dc:title>
  <dc:creator>uscri</dc:creator>
  <cp:lastModifiedBy>Anna Tischenko</cp:lastModifiedBy>
  <cp:revision>134</cp:revision>
  <cp:lastPrinted>2015-06-24T19:41:46Z</cp:lastPrinted>
  <dcterms:created xsi:type="dcterms:W3CDTF">2015-06-27T04:46:20Z</dcterms:created>
  <dcterms:modified xsi:type="dcterms:W3CDTF">2025-10-27T14:07:35Z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0x010100E6F83EB4BC9C764687552EAB4A2E0A89</vt:lpwstr>
  </property>
  <property fmtid="{D5CDD505-2E9C-101B-9397-08002B2CF9AE}" pid="3" name="MediaServiceImageTags">
    <vt:lpwstr/>
  </property>
</Properties>
</file>