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14"/>
  </p:notesMasterIdLst>
  <p:handoutMasterIdLst>
    <p:handoutMasterId r:id="rId15"/>
  </p:handoutMasterIdLst>
  <p:sldIdLst>
    <p:sldId id="290" r:id="rId5"/>
    <p:sldId id="316" r:id="rId6"/>
    <p:sldId id="317" r:id="rId7"/>
    <p:sldId id="318" r:id="rId8"/>
    <p:sldId id="319" r:id="rId9"/>
    <p:sldId id="320" r:id="rId10"/>
    <p:sldId id="321" r:id="rId11"/>
    <p:sldId id="322" r:id="rId12"/>
    <p:sldId id="32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2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EC0"/>
    <a:srgbClr val="353E4A"/>
    <a:srgbClr val="DB4C3F"/>
    <a:srgbClr val="4ED0F3"/>
    <a:srgbClr val="FFFFFE"/>
    <a:srgbClr val="DC4C3F"/>
    <a:srgbClr val="007A88"/>
    <a:srgbClr val="95BA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E91D1-0984-39D7-7AA2-24BB4E0094EE}" v="3" dt="2025-10-27T14:11:24.703"/>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Objects="1">
      <p:cViewPr varScale="1">
        <p:scale>
          <a:sx n="90" d="100"/>
          <a:sy n="90" d="100"/>
        </p:scale>
        <p:origin x="1262" y="67"/>
      </p:cViewPr>
      <p:guideLst>
        <p:guide orient="horz" pos="2160"/>
        <p:guide pos="2880"/>
        <p:guide orient="horz" pos="124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Iqbal Wali Khan" userId="S::mwalikhan@refugees.org::d84c8eef-493d-44cf-b088-947241dd1a6e" providerId="AD" clId="Web-{129E91D1-0984-39D7-7AA2-24BB4E0094EE}"/>
    <pc:docChg chg="modSld">
      <pc:chgData name="Mohammad Iqbal Wali Khan" userId="S::mwalikhan@refugees.org::d84c8eef-493d-44cf-b088-947241dd1a6e" providerId="AD" clId="Web-{129E91D1-0984-39D7-7AA2-24BB4E0094EE}" dt="2025-10-27T14:11:21.890" v="1" actId="20577"/>
      <pc:docMkLst>
        <pc:docMk/>
      </pc:docMkLst>
      <pc:sldChg chg="modSp">
        <pc:chgData name="Mohammad Iqbal Wali Khan" userId="S::mwalikhan@refugees.org::d84c8eef-493d-44cf-b088-947241dd1a6e" providerId="AD" clId="Web-{129E91D1-0984-39D7-7AA2-24BB4E0094EE}" dt="2025-10-27T14:11:21.890" v="1" actId="20577"/>
        <pc:sldMkLst>
          <pc:docMk/>
          <pc:sldMk cId="3183615868" sldId="290"/>
        </pc:sldMkLst>
        <pc:spChg chg="mod">
          <ac:chgData name="Mohammad Iqbal Wali Khan" userId="S::mwalikhan@refugees.org::d84c8eef-493d-44cf-b088-947241dd1a6e" providerId="AD" clId="Web-{129E91D1-0984-39D7-7AA2-24BB4E0094EE}" dt="2025-10-27T14:11:21.890" v="1" actId="20577"/>
          <ac:spMkLst>
            <pc:docMk/>
            <pc:sldMk cId="3183615868" sldId="290"/>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8E00CF-3582-4049-8302-FA8ABA74E1D9}" type="datetimeFigureOut">
              <a:rPr lang="en-US" smtClean="0"/>
              <a:t>10/27/2025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5C26C0-45A8-7C45-97A5-4DA39DD5E129}" type="slidenum">
              <a:rPr lang="en-US" smtClean="0"/>
              <a:t>‹#›</a:t>
            </a:fld>
            <a:endParaRPr lang="en-US"/>
          </a:p>
        </p:txBody>
      </p:sp>
    </p:spTree>
    <p:extLst>
      <p:ext uri="{BB962C8B-B14F-4D97-AF65-F5344CB8AC3E}">
        <p14:creationId xmlns:p14="http://schemas.microsoft.com/office/powerpoint/2010/main" val="2174424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1F61F3-63ED-8144-A2C2-D8FB882A0B04}" type="datetimeFigureOut">
              <a:rPr lang="en-US" smtClean="0"/>
              <a:t>10/27/2025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6A64D-0914-D24D-93C2-9697259DA290}" type="slidenum">
              <a:rPr lang="en-US" smtClean="0"/>
              <a:t>‹#›</a:t>
            </a:fld>
            <a:endParaRPr lang="en-US"/>
          </a:p>
        </p:txBody>
      </p:sp>
    </p:spTree>
    <p:extLst>
      <p:ext uri="{BB962C8B-B14F-4D97-AF65-F5344CB8AC3E}">
        <p14:creationId xmlns:p14="http://schemas.microsoft.com/office/powerpoint/2010/main" val="31802517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40785" y="1752600"/>
            <a:ext cx="5783456" cy="1171586"/>
          </a:xfrm>
        </p:spPr>
        <p:txBody>
          <a:bodyPr>
            <a:noAutofit/>
          </a:bodyPr>
          <a:lstStyle>
            <a:lvl1pPr>
              <a:defRPr sz="3200" b="1" cap="all" baseline="0">
                <a:solidFill>
                  <a:srgbClr val="353E4A"/>
                </a:solidFill>
              </a:defRPr>
            </a:lvl1pPr>
          </a:lstStyle>
          <a:p>
            <a:r>
              <a:rPr lang="en-US" dirty="0"/>
              <a:t>PRESENTATION TITLE</a:t>
            </a:r>
          </a:p>
        </p:txBody>
      </p:sp>
      <p:sp>
        <p:nvSpPr>
          <p:cNvPr id="3" name="Subtitle 2"/>
          <p:cNvSpPr>
            <a:spLocks noGrp="1"/>
          </p:cNvSpPr>
          <p:nvPr>
            <p:ph type="subTitle" idx="1" hasCustomPrompt="1"/>
          </p:nvPr>
        </p:nvSpPr>
        <p:spPr>
          <a:xfrm>
            <a:off x="1940785" y="3049951"/>
            <a:ext cx="4214812" cy="748553"/>
          </a:xfrm>
        </p:spPr>
        <p:txBody>
          <a:bodyPr>
            <a:normAutofit/>
          </a:bodyPr>
          <a:lstStyle>
            <a:lvl1pPr marL="0" indent="0" algn="l">
              <a:spcBef>
                <a:spcPts val="300"/>
              </a:spcBef>
              <a:buNone/>
              <a:defRPr sz="2400" cap="all" baseline="0">
                <a:solidFill>
                  <a:srgbClr val="40BEC0"/>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12" name="Picture 11" descr="USCRI_RGB.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89646" y="228600"/>
            <a:ext cx="2036464" cy="609599"/>
          </a:xfrm>
          <a:prstGeom prst="rect">
            <a:avLst/>
          </a:prstGeom>
        </p:spPr>
      </p:pic>
      <p:sp>
        <p:nvSpPr>
          <p:cNvPr id="21" name="Text Placeholder 20"/>
          <p:cNvSpPr>
            <a:spLocks noGrp="1"/>
          </p:cNvSpPr>
          <p:nvPr>
            <p:ph type="body" sz="quarter" idx="10" hasCustomPrompt="1"/>
          </p:nvPr>
        </p:nvSpPr>
        <p:spPr>
          <a:xfrm>
            <a:off x="1940785" y="3798504"/>
            <a:ext cx="4214812" cy="1316037"/>
          </a:xfrm>
        </p:spPr>
        <p:txBody>
          <a:bodyPr>
            <a:normAutofit/>
          </a:bodyPr>
          <a:lstStyle>
            <a:lvl1pPr marL="0" indent="0">
              <a:spcBef>
                <a:spcPts val="0"/>
              </a:spcBef>
              <a:buNone/>
              <a:defRPr sz="1200">
                <a:solidFill>
                  <a:srgbClr val="6D6661"/>
                </a:solidFill>
              </a:defRPr>
            </a:lvl1pPr>
          </a:lstStyle>
          <a:p>
            <a:pPr lvl="0"/>
            <a:r>
              <a:rPr lang="en-US" dirty="0"/>
              <a:t>Date</a:t>
            </a:r>
          </a:p>
          <a:p>
            <a:pPr lvl="0"/>
            <a:r>
              <a:rPr lang="en-US" dirty="0"/>
              <a:t>Presenter</a:t>
            </a:r>
          </a:p>
          <a:p>
            <a:pPr lvl="0"/>
            <a:r>
              <a:rPr lang="en-US" dirty="0"/>
              <a:t>Department</a:t>
            </a:r>
          </a:p>
        </p:txBody>
      </p:sp>
      <p:sp>
        <p:nvSpPr>
          <p:cNvPr id="4" name="TextBox 3"/>
          <p:cNvSpPr txBox="1"/>
          <p:nvPr/>
        </p:nvSpPr>
        <p:spPr>
          <a:xfrm>
            <a:off x="4832513" y="5679179"/>
            <a:ext cx="184666" cy="369332"/>
          </a:xfrm>
          <a:prstGeom prst="rect">
            <a:avLst/>
          </a:prstGeom>
          <a:noFill/>
        </p:spPr>
        <p:txBody>
          <a:bodyPr wrap="none" rtlCol="0">
            <a:spAutoFit/>
          </a:bodyPr>
          <a:lstStyle/>
          <a:p>
            <a:endParaRPr lang="en-US" dirty="0"/>
          </a:p>
        </p:txBody>
      </p:sp>
      <p:sp>
        <p:nvSpPr>
          <p:cNvPr id="13" name="TextBox 12"/>
          <p:cNvSpPr txBox="1"/>
          <p:nvPr userDrawn="1"/>
        </p:nvSpPr>
        <p:spPr>
          <a:xfrm>
            <a:off x="4832513" y="5679179"/>
            <a:ext cx="184666" cy="369332"/>
          </a:xfrm>
          <a:prstGeom prst="rect">
            <a:avLst/>
          </a:prstGeom>
          <a:noFill/>
        </p:spPr>
        <p:txBody>
          <a:bodyPr wrap="none" rtlCol="0">
            <a:spAutoFit/>
          </a:bodyPr>
          <a:lstStyle/>
          <a:p>
            <a:endParaRPr lang="en-US" dirty="0"/>
          </a:p>
        </p:txBody>
      </p:sp>
      <p:grpSp>
        <p:nvGrpSpPr>
          <p:cNvPr id="15" name="Group 4">
            <a:extLst>
              <a:ext uri="{FF2B5EF4-FFF2-40B4-BE49-F238E27FC236}">
                <a16:creationId xmlns:a16="http://schemas.microsoft.com/office/drawing/2014/main" id="{883D0F16-08BD-4F4D-8F18-450BCC4FF5A6}"/>
              </a:ext>
            </a:extLst>
          </p:cNvPr>
          <p:cNvGrpSpPr/>
          <p:nvPr userDrawn="1"/>
        </p:nvGrpSpPr>
        <p:grpSpPr>
          <a:xfrm>
            <a:off x="0" y="0"/>
            <a:ext cx="2438400" cy="6858000"/>
            <a:chOff x="0" y="0"/>
            <a:chExt cx="5355113" cy="11526982"/>
          </a:xfrm>
        </p:grpSpPr>
        <p:sp>
          <p:nvSpPr>
            <p:cNvPr id="16" name="Freeform 5">
              <a:extLst>
                <a:ext uri="{FF2B5EF4-FFF2-40B4-BE49-F238E27FC236}">
                  <a16:creationId xmlns:a16="http://schemas.microsoft.com/office/drawing/2014/main" id="{7D92B1DB-1243-4F8A-855F-9FE1DFA1032A}"/>
                </a:ext>
              </a:extLst>
            </p:cNvPr>
            <p:cNvSpPr/>
            <p:nvPr/>
          </p:nvSpPr>
          <p:spPr>
            <a:xfrm>
              <a:off x="0" y="0"/>
              <a:ext cx="5355113" cy="11526982"/>
            </a:xfrm>
            <a:custGeom>
              <a:avLst/>
              <a:gdLst/>
              <a:ahLst/>
              <a:cxnLst/>
              <a:rect l="l" t="t" r="r" b="b"/>
              <a:pathLst>
                <a:path w="5355113" h="11526982">
                  <a:moveTo>
                    <a:pt x="5355113" y="11526982"/>
                  </a:moveTo>
                  <a:lnTo>
                    <a:pt x="0" y="11526982"/>
                  </a:lnTo>
                  <a:lnTo>
                    <a:pt x="0" y="0"/>
                  </a:lnTo>
                  <a:lnTo>
                    <a:pt x="5355113" y="11526982"/>
                  </a:lnTo>
                  <a:close/>
                </a:path>
              </a:pathLst>
            </a:custGeom>
            <a:solidFill>
              <a:srgbClr val="DB4C3F"/>
            </a:solidFill>
          </p:spPr>
        </p:sp>
      </p:grpSp>
      <p:grpSp>
        <p:nvGrpSpPr>
          <p:cNvPr id="17" name="Group 6">
            <a:extLst>
              <a:ext uri="{FF2B5EF4-FFF2-40B4-BE49-F238E27FC236}">
                <a16:creationId xmlns:a16="http://schemas.microsoft.com/office/drawing/2014/main" id="{36FE1A32-A956-4C46-B280-FA14DF51C36F}"/>
              </a:ext>
            </a:extLst>
          </p:cNvPr>
          <p:cNvGrpSpPr/>
          <p:nvPr userDrawn="1"/>
        </p:nvGrpSpPr>
        <p:grpSpPr>
          <a:xfrm>
            <a:off x="0" y="0"/>
            <a:ext cx="1524000" cy="2175609"/>
            <a:chOff x="0" y="0"/>
            <a:chExt cx="1204093" cy="1297940"/>
          </a:xfrm>
        </p:grpSpPr>
        <p:sp>
          <p:nvSpPr>
            <p:cNvPr id="18" name="Freeform 7">
              <a:extLst>
                <a:ext uri="{FF2B5EF4-FFF2-40B4-BE49-F238E27FC236}">
                  <a16:creationId xmlns:a16="http://schemas.microsoft.com/office/drawing/2014/main" id="{0450BB8F-3FDD-4077-AA88-6E161E247C8E}"/>
                </a:ext>
              </a:extLst>
            </p:cNvPr>
            <p:cNvSpPr/>
            <p:nvPr/>
          </p:nvSpPr>
          <p:spPr>
            <a:xfrm>
              <a:off x="0" y="0"/>
              <a:ext cx="1204093" cy="1297940"/>
            </a:xfrm>
            <a:custGeom>
              <a:avLst/>
              <a:gdLst/>
              <a:ahLst/>
              <a:cxnLst/>
              <a:rect l="l" t="t" r="r" b="b"/>
              <a:pathLst>
                <a:path w="1204093" h="1297940">
                  <a:moveTo>
                    <a:pt x="0" y="0"/>
                  </a:moveTo>
                  <a:lnTo>
                    <a:pt x="602047" y="1297940"/>
                  </a:lnTo>
                  <a:lnTo>
                    <a:pt x="1204093" y="0"/>
                  </a:lnTo>
                  <a:close/>
                </a:path>
              </a:pathLst>
            </a:custGeom>
            <a:solidFill>
              <a:srgbClr val="353E4A"/>
            </a:solidFill>
          </p:spPr>
        </p:sp>
      </p:grpSp>
    </p:spTree>
    <p:extLst>
      <p:ext uri="{BB962C8B-B14F-4D97-AF65-F5344CB8AC3E}">
        <p14:creationId xmlns:p14="http://schemas.microsoft.com/office/powerpoint/2010/main" val="2639211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0" name="Freeform 9"/>
          <p:cNvSpPr/>
          <p:nvPr/>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rgbClr val="DB4C3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reeform 3"/>
          <p:cNvSpPr/>
          <p:nvPr/>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Slide Number Placeholder 7"/>
          <p:cNvSpPr txBox="1">
            <a:spLocks/>
          </p:cNvSpPr>
          <p:nvPr/>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dirty="0"/>
          </a:p>
        </p:txBody>
      </p:sp>
      <p:pic>
        <p:nvPicPr>
          <p:cNvPr id="9" name="Picture 8"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8" name="Title 1"/>
          <p:cNvSpPr>
            <a:spLocks noGrp="1"/>
          </p:cNvSpPr>
          <p:nvPr>
            <p:ph type="title" hasCustomPrompt="1"/>
          </p:nvPr>
        </p:nvSpPr>
        <p:spPr>
          <a:xfrm>
            <a:off x="498474" y="787406"/>
            <a:ext cx="7533261" cy="1116106"/>
          </a:xfrm>
        </p:spPr>
        <p:txBody>
          <a:bodyPr/>
          <a:lstStyle>
            <a:lvl1pPr>
              <a:defRPr b="1" cap="all" baseline="0">
                <a:solidFill>
                  <a:srgbClr val="353E4A"/>
                </a:solidFill>
              </a:defRPr>
            </a:lvl1pPr>
          </a:lstStyle>
          <a:p>
            <a:r>
              <a:rPr lang="en-US" dirty="0"/>
              <a:t>PHOTO TITLE</a:t>
            </a:r>
          </a:p>
        </p:txBody>
      </p:sp>
      <p:sp>
        <p:nvSpPr>
          <p:cNvPr id="11" name="Slide Number Placeholder 7"/>
          <p:cNvSpPr txBox="1">
            <a:spLocks/>
          </p:cNvSpPr>
          <p:nvPr/>
        </p:nvSpPr>
        <p:spPr>
          <a:xfrm>
            <a:off x="6849762" y="640080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0" dirty="0">
                <a:solidFill>
                  <a:schemeClr val="tx1"/>
                </a:solidFill>
                <a:latin typeface="Lucida Sans" panose="020B0602030504020204" pitchFamily="34" charset="0"/>
              </a:rPr>
              <a:t>refugees.org</a:t>
            </a:r>
          </a:p>
        </p:txBody>
      </p:sp>
      <p:sp>
        <p:nvSpPr>
          <p:cNvPr id="15" name="Slide Number Placeholder 7"/>
          <p:cNvSpPr txBox="1">
            <a:spLocks/>
          </p:cNvSpPr>
          <p:nvPr userDrawn="1"/>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dirty="0"/>
          </a:p>
        </p:txBody>
      </p:sp>
      <p:pic>
        <p:nvPicPr>
          <p:cNvPr id="16" name="Picture 15" descr="USCRI_Mark_Reversed_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7" name="Slide Number Placeholder 7"/>
          <p:cNvSpPr txBox="1">
            <a:spLocks/>
          </p:cNvSpPr>
          <p:nvPr userDrawn="1"/>
        </p:nvSpPr>
        <p:spPr>
          <a:xfrm>
            <a:off x="6849762" y="640080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0" dirty="0">
                <a:solidFill>
                  <a:schemeClr val="tx1"/>
                </a:solidFill>
                <a:latin typeface="Lucida Sans" panose="020B0602030504020204" pitchFamily="34" charset="0"/>
              </a:rPr>
              <a:t>refugees.org</a:t>
            </a:r>
          </a:p>
        </p:txBody>
      </p:sp>
      <p:sp>
        <p:nvSpPr>
          <p:cNvPr id="3" name="Content Placeholder 2"/>
          <p:cNvSpPr>
            <a:spLocks noGrp="1"/>
          </p:cNvSpPr>
          <p:nvPr>
            <p:ph sz="quarter" idx="11"/>
          </p:nvPr>
        </p:nvSpPr>
        <p:spPr>
          <a:xfrm>
            <a:off x="498475" y="1903413"/>
            <a:ext cx="7959725" cy="414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73085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pic>
        <p:nvPicPr>
          <p:cNvPr id="8" name="Picture 7"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8053" y="121121"/>
            <a:ext cx="985181" cy="776203"/>
          </a:xfrm>
          <a:prstGeom prst="rect">
            <a:avLst/>
          </a:prstGeom>
        </p:spPr>
      </p:pic>
      <p:sp>
        <p:nvSpPr>
          <p:cNvPr id="2" name="Freeform 1"/>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rgbClr val="DB4C3F"/>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 name="Freeform 2"/>
          <p:cNvSpPr/>
          <p:nvPr/>
        </p:nvSpPr>
        <p:spPr>
          <a:xfrm>
            <a:off x="-6513" y="4454769"/>
            <a:ext cx="9176564" cy="2409744"/>
          </a:xfrm>
          <a:custGeom>
            <a:avLst/>
            <a:gdLst>
              <a:gd name="connsiteX0" fmla="*/ 0 w 9176564"/>
              <a:gd name="connsiteY0" fmla="*/ 2012462 h 2409744"/>
              <a:gd name="connsiteX1" fmla="*/ 9176564 w 9176564"/>
              <a:gd name="connsiteY1" fmla="*/ 0 h 2409744"/>
              <a:gd name="connsiteX2" fmla="*/ 9176564 w 9176564"/>
              <a:gd name="connsiteY2" fmla="*/ 2409744 h 2409744"/>
              <a:gd name="connsiteX3" fmla="*/ 6513 w 9176564"/>
              <a:gd name="connsiteY3" fmla="*/ 2409744 h 2409744"/>
              <a:gd name="connsiteX4" fmla="*/ 0 w 9176564"/>
              <a:gd name="connsiteY4" fmla="*/ 2012462 h 240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6564" h="2409744">
                <a:moveTo>
                  <a:pt x="0" y="2012462"/>
                </a:moveTo>
                <a:lnTo>
                  <a:pt x="9176564" y="0"/>
                </a:lnTo>
                <a:lnTo>
                  <a:pt x="9176564" y="2409744"/>
                </a:lnTo>
                <a:lnTo>
                  <a:pt x="6513" y="2409744"/>
                </a:lnTo>
                <a:lnTo>
                  <a:pt x="0" y="2012462"/>
                </a:lnTo>
                <a:close/>
              </a:path>
            </a:pathLst>
          </a:custGeom>
          <a:solidFill>
            <a:srgbClr val="353E4A"/>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579530" y="1729376"/>
            <a:ext cx="5783456" cy="1171586"/>
          </a:xfrm>
        </p:spPr>
        <p:txBody>
          <a:bodyPr>
            <a:noAutofit/>
          </a:bodyPr>
          <a:lstStyle>
            <a:lvl1pPr>
              <a:defRPr sz="3200" b="1" cap="all" baseline="0">
                <a:solidFill>
                  <a:srgbClr val="353E4A"/>
                </a:solidFill>
              </a:defRPr>
            </a:lvl1pPr>
          </a:lstStyle>
          <a:p>
            <a:r>
              <a:rPr lang="en-US" dirty="0"/>
              <a:t>THANK YOU</a:t>
            </a:r>
          </a:p>
        </p:txBody>
      </p:sp>
      <p:sp>
        <p:nvSpPr>
          <p:cNvPr id="16"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40BEC0"/>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7" name="Text Placeholder 20"/>
          <p:cNvSpPr>
            <a:spLocks noGrp="1"/>
          </p:cNvSpPr>
          <p:nvPr>
            <p:ph type="body" sz="quarter" idx="10" hasCustomPrompt="1"/>
          </p:nvPr>
        </p:nvSpPr>
        <p:spPr>
          <a:xfrm>
            <a:off x="579438" y="3662523"/>
            <a:ext cx="4214812" cy="1316037"/>
          </a:xfrm>
        </p:spPr>
        <p:txBody>
          <a:bodyPr>
            <a:normAutofit/>
          </a:bodyPr>
          <a:lstStyle>
            <a:lvl1pPr marL="0" indent="0">
              <a:spcBef>
                <a:spcPts val="0"/>
              </a:spcBef>
              <a:buNone/>
              <a:defRPr sz="1200">
                <a:solidFill>
                  <a:srgbClr val="6D6661"/>
                </a:solidFill>
              </a:defRPr>
            </a:lvl1pPr>
          </a:lstStyle>
          <a:p>
            <a:pPr lvl="0"/>
            <a:r>
              <a:rPr lang="en-US" dirty="0"/>
              <a:t>Info</a:t>
            </a:r>
          </a:p>
        </p:txBody>
      </p:sp>
      <p:pic>
        <p:nvPicPr>
          <p:cNvPr id="9" name="Picture 8" descr="USCRI_Mark_Reversed_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8053" y="121121"/>
            <a:ext cx="985181" cy="776203"/>
          </a:xfrm>
          <a:prstGeom prst="rect">
            <a:avLst/>
          </a:prstGeom>
        </p:spPr>
      </p:pic>
    </p:spTree>
    <p:extLst>
      <p:ext uri="{BB962C8B-B14F-4D97-AF65-F5344CB8AC3E}">
        <p14:creationId xmlns:p14="http://schemas.microsoft.com/office/powerpoint/2010/main" val="212236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ull Text">
    <p:spTree>
      <p:nvGrpSpPr>
        <p:cNvPr id="1" name=""/>
        <p:cNvGrpSpPr/>
        <p:nvPr/>
      </p:nvGrpSpPr>
      <p:grpSpPr>
        <a:xfrm>
          <a:off x="0" y="0"/>
          <a:ext cx="0" cy="0"/>
          <a:chOff x="0" y="0"/>
          <a:chExt cx="0" cy="0"/>
        </a:xfrm>
      </p:grpSpPr>
      <p:sp>
        <p:nvSpPr>
          <p:cNvPr id="24" name="Freeform 23"/>
          <p:cNvSpPr/>
          <p:nvPr/>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reeform 13"/>
          <p:cNvSpPr/>
          <p:nvPr/>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rgbClr val="DB4C3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hasCustomPrompt="1"/>
          </p:nvPr>
        </p:nvSpPr>
        <p:spPr>
          <a:xfrm>
            <a:off x="498475" y="787406"/>
            <a:ext cx="7533260" cy="1116106"/>
          </a:xfrm>
        </p:spPr>
        <p:txBody>
          <a:bodyPr/>
          <a:lstStyle>
            <a:lvl1pPr>
              <a:defRPr b="1" cap="all" baseline="0">
                <a:solidFill>
                  <a:srgbClr val="353E4A"/>
                </a:solidFill>
              </a:defRPr>
            </a:lvl1pPr>
          </a:lstStyle>
          <a:p>
            <a:r>
              <a:rPr lang="en-US" dirty="0"/>
              <a:t>SLIDE TITLE</a:t>
            </a:r>
          </a:p>
        </p:txBody>
      </p:sp>
      <p:pic>
        <p:nvPicPr>
          <p:cNvPr id="11" name="Picture 10"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23"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dirty="0"/>
          </a:p>
        </p:txBody>
      </p:sp>
      <p:sp>
        <p:nvSpPr>
          <p:cNvPr id="8"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3"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0" name="Content Placeholder 2">
            <a:extLst>
              <a:ext uri="{FF2B5EF4-FFF2-40B4-BE49-F238E27FC236}">
                <a16:creationId xmlns:a16="http://schemas.microsoft.com/office/drawing/2014/main" id="{A8C6AE93-CA00-4FDD-B1B6-5F2292497899}"/>
              </a:ext>
            </a:extLst>
          </p:cNvPr>
          <p:cNvSpPr>
            <a:spLocks noGrp="1"/>
          </p:cNvSpPr>
          <p:nvPr>
            <p:ph sz="quarter" idx="11"/>
          </p:nvPr>
        </p:nvSpPr>
        <p:spPr>
          <a:xfrm>
            <a:off x="498475" y="1903413"/>
            <a:ext cx="7959725" cy="4143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4355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98475" y="1903512"/>
            <a:ext cx="3844925" cy="4520073"/>
          </a:xfrm>
        </p:spPr>
        <p:txBody>
          <a:bodyPr/>
          <a:lstStyle>
            <a:lvl1pPr marL="0" indent="0">
              <a:buClr>
                <a:schemeClr val="tx2"/>
              </a:buClr>
              <a:buNone/>
              <a:defRPr>
                <a:solidFill>
                  <a:srgbClr val="6D6661"/>
                </a:solidFill>
              </a:defRPr>
            </a:lvl1pPr>
            <a:lvl2pPr>
              <a:buClr>
                <a:schemeClr val="bg2"/>
              </a:buClr>
              <a:defRPr>
                <a:solidFill>
                  <a:srgbClr val="6D6661"/>
                </a:solidFill>
              </a:defRPr>
            </a:lvl2pPr>
            <a:lvl3pPr>
              <a:buClr>
                <a:schemeClr val="tx2"/>
              </a:buClr>
              <a:defRPr>
                <a:solidFill>
                  <a:srgbClr val="6D6661"/>
                </a:solidFill>
              </a:defRPr>
            </a:lvl3pPr>
            <a:lvl4pPr>
              <a:buClr>
                <a:schemeClr val="bg2"/>
              </a:buClr>
              <a:defRPr>
                <a:solidFill>
                  <a:srgbClr val="6D6661"/>
                </a:solidFill>
              </a:defRPr>
            </a:lvl4pPr>
            <a:lvl5pPr>
              <a:buClr>
                <a:schemeClr val="tx2"/>
              </a:buClr>
              <a:defRPr>
                <a:solidFill>
                  <a:srgbClr val="6D6661"/>
                </a:solidFill>
              </a:defRPr>
            </a:lvl5pPr>
          </a:lstStyle>
          <a:p>
            <a:pPr lvl="0"/>
            <a:r>
              <a:rPr lang="en-US" dirty="0"/>
              <a:t>Text Content</a:t>
            </a:r>
            <a:endParaRPr dirty="0"/>
          </a:p>
        </p:txBody>
      </p:sp>
      <p:sp>
        <p:nvSpPr>
          <p:cNvPr id="11" name="Freeform 10"/>
          <p:cNvSpPr/>
          <p:nvPr/>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rgbClr val="DB4C3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itle 1"/>
          <p:cNvSpPr>
            <a:spLocks noGrp="1"/>
          </p:cNvSpPr>
          <p:nvPr>
            <p:ph type="title" hasCustomPrompt="1"/>
          </p:nvPr>
        </p:nvSpPr>
        <p:spPr>
          <a:xfrm>
            <a:off x="498474" y="787406"/>
            <a:ext cx="7533261" cy="1116106"/>
          </a:xfrm>
        </p:spPr>
        <p:txBody>
          <a:bodyPr/>
          <a:lstStyle>
            <a:lvl1pPr>
              <a:defRPr b="1" cap="all" baseline="0">
                <a:solidFill>
                  <a:srgbClr val="353E4A"/>
                </a:solidFill>
              </a:defRPr>
            </a:lvl1pPr>
          </a:lstStyle>
          <a:p>
            <a:r>
              <a:rPr lang="en-US" dirty="0"/>
              <a:t>SLIDE TITLE</a:t>
            </a:r>
          </a:p>
        </p:txBody>
      </p:sp>
      <p:pic>
        <p:nvPicPr>
          <p:cNvPr id="7" name="Picture 6"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3" name="Content Placeholder 2"/>
          <p:cNvSpPr>
            <a:spLocks noGrp="1"/>
          </p:cNvSpPr>
          <p:nvPr>
            <p:ph idx="10" hasCustomPrompt="1"/>
          </p:nvPr>
        </p:nvSpPr>
        <p:spPr>
          <a:xfrm>
            <a:off x="4613275" y="1903511"/>
            <a:ext cx="3844925" cy="4520073"/>
          </a:xfrm>
        </p:spPr>
        <p:txBody>
          <a:bodyPr/>
          <a:lstStyle>
            <a:lvl1pPr marL="0" indent="0">
              <a:buClr>
                <a:schemeClr val="tx2"/>
              </a:buClr>
              <a:buNone/>
              <a:defRPr>
                <a:solidFill>
                  <a:srgbClr val="6D6661"/>
                </a:solidFill>
              </a:defRPr>
            </a:lvl1pPr>
            <a:lvl2pPr>
              <a:buClr>
                <a:schemeClr val="bg2"/>
              </a:buClr>
              <a:defRPr>
                <a:solidFill>
                  <a:srgbClr val="6D6661"/>
                </a:solidFill>
              </a:defRPr>
            </a:lvl2pPr>
            <a:lvl3pPr>
              <a:buClr>
                <a:schemeClr val="tx2"/>
              </a:buClr>
              <a:defRPr>
                <a:solidFill>
                  <a:srgbClr val="6D6661"/>
                </a:solidFill>
              </a:defRPr>
            </a:lvl3pPr>
            <a:lvl4pPr>
              <a:buClr>
                <a:schemeClr val="bg2"/>
              </a:buClr>
              <a:defRPr>
                <a:solidFill>
                  <a:srgbClr val="6D6661"/>
                </a:solidFill>
              </a:defRPr>
            </a:lvl4pPr>
            <a:lvl5pPr>
              <a:buClr>
                <a:schemeClr val="tx2"/>
              </a:buClr>
              <a:defRPr>
                <a:solidFill>
                  <a:srgbClr val="6D6661"/>
                </a:solidFill>
              </a:defRPr>
            </a:lvl5pPr>
          </a:lstStyle>
          <a:p>
            <a:pPr lvl="0"/>
            <a:r>
              <a:rPr lang="en-US" dirty="0"/>
              <a:t>Text Content</a:t>
            </a:r>
            <a:endParaRPr dirty="0"/>
          </a:p>
        </p:txBody>
      </p:sp>
      <p:pic>
        <p:nvPicPr>
          <p:cNvPr id="15" name="Picture 14" descr="USCRI_Mark_Reversed_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6"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7" name="Freeform 16"/>
          <p:cNvSpPr/>
          <p:nvPr userDrawn="1"/>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dirty="0"/>
          </a:p>
        </p:txBody>
      </p:sp>
    </p:spTree>
    <p:extLst>
      <p:ext uri="{BB962C8B-B14F-4D97-AF65-F5344CB8AC3E}">
        <p14:creationId xmlns:p14="http://schemas.microsoft.com/office/powerpoint/2010/main" val="2242205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3" name="Freeform 12"/>
          <p:cNvSpPr/>
          <p:nvPr userDrawn="1"/>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rgbClr val="DB4C3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Freeform 3"/>
          <p:cNvSpPr/>
          <p:nvPr userDrawn="1"/>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498474" y="787406"/>
            <a:ext cx="7533261" cy="1116106"/>
          </a:xfrm>
        </p:spPr>
        <p:txBody>
          <a:bodyPr/>
          <a:lstStyle>
            <a:lvl1pPr>
              <a:defRPr b="1" cap="all" baseline="0">
                <a:solidFill>
                  <a:srgbClr val="353E4A"/>
                </a:solidFill>
              </a:defRPr>
            </a:lvl1pPr>
          </a:lstStyle>
          <a:p>
            <a:r>
              <a:rPr lang="en-US" dirty="0"/>
              <a:t>SLIDE TITLE</a:t>
            </a:r>
          </a:p>
        </p:txBody>
      </p:sp>
      <p:pic>
        <p:nvPicPr>
          <p:cNvPr id="7" name="Picture 6" descr="USCRI_Mark_Reversed_Ou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9" name="Slide Number Placeholder 7"/>
          <p:cNvSpPr>
            <a:spLocks noGrp="1"/>
          </p:cNvSpPr>
          <p:nvPr>
            <p:ph type="sldNum" sz="quarter" idx="4"/>
          </p:nvPr>
        </p:nvSpPr>
        <p:spPr>
          <a:xfrm>
            <a:off x="144655" y="6432185"/>
            <a:ext cx="2133600" cy="365125"/>
          </a:xfrm>
          <a:prstGeom prst="rect">
            <a:avLst/>
          </a:prstGeom>
        </p:spPr>
        <p:txBody>
          <a:bodyPr vert="horz" lIns="91440" tIns="45720" rIns="91440" bIns="45720" rtlCol="0" anchor="ctr"/>
          <a:lstStyle>
            <a:lvl1pPr algn="l">
              <a:defRPr sz="1200">
                <a:solidFill>
                  <a:srgbClr val="FFFFFE"/>
                </a:solidFill>
              </a:defRPr>
            </a:lvl1pPr>
          </a:lstStyle>
          <a:p>
            <a:fld id="{9B6C6909-76DB-DD44-B40F-DC1AA2F0D687}" type="slidenum">
              <a:rPr lang="en-US" smtClean="0"/>
              <a:pPr/>
              <a:t>‹#›</a:t>
            </a:fld>
            <a:endParaRPr lang="en-US" dirty="0"/>
          </a:p>
        </p:txBody>
      </p:sp>
      <p:sp>
        <p:nvSpPr>
          <p:cNvPr id="11" name="Picture Placeholder 10"/>
          <p:cNvSpPr>
            <a:spLocks noGrp="1"/>
          </p:cNvSpPr>
          <p:nvPr>
            <p:ph type="pic" sz="quarter" idx="10"/>
          </p:nvPr>
        </p:nvSpPr>
        <p:spPr>
          <a:xfrm>
            <a:off x="4585252" y="1905000"/>
            <a:ext cx="3818973" cy="4528673"/>
          </a:xfrm>
        </p:spPr>
        <p:txBody>
          <a:bodyPr/>
          <a:lstStyle/>
          <a:p>
            <a:r>
              <a:rPr lang="en-US" dirty="0"/>
              <a:t>Click icon to add picture</a:t>
            </a:r>
          </a:p>
        </p:txBody>
      </p:sp>
      <p:sp>
        <p:nvSpPr>
          <p:cNvPr id="10"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7"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
        <p:nvSpPr>
          <p:cNvPr id="14" name="Content Placeholder 2"/>
          <p:cNvSpPr>
            <a:spLocks noGrp="1"/>
          </p:cNvSpPr>
          <p:nvPr>
            <p:ph idx="1" hasCustomPrompt="1"/>
          </p:nvPr>
        </p:nvSpPr>
        <p:spPr>
          <a:xfrm>
            <a:off x="498475" y="1903512"/>
            <a:ext cx="3844925" cy="4520073"/>
          </a:xfrm>
        </p:spPr>
        <p:txBody>
          <a:bodyPr/>
          <a:lstStyle>
            <a:lvl1pPr marL="0" indent="0">
              <a:buClr>
                <a:schemeClr val="tx2"/>
              </a:buClr>
              <a:buNone/>
              <a:defRPr>
                <a:solidFill>
                  <a:srgbClr val="6D6661"/>
                </a:solidFill>
              </a:defRPr>
            </a:lvl1pPr>
            <a:lvl2pPr>
              <a:buClr>
                <a:schemeClr val="bg2"/>
              </a:buClr>
              <a:defRPr>
                <a:solidFill>
                  <a:srgbClr val="6D6661"/>
                </a:solidFill>
              </a:defRPr>
            </a:lvl2pPr>
            <a:lvl3pPr>
              <a:buClr>
                <a:schemeClr val="tx2"/>
              </a:buClr>
              <a:defRPr>
                <a:solidFill>
                  <a:srgbClr val="6D6661"/>
                </a:solidFill>
              </a:defRPr>
            </a:lvl3pPr>
            <a:lvl4pPr>
              <a:buClr>
                <a:schemeClr val="bg2"/>
              </a:buClr>
              <a:defRPr>
                <a:solidFill>
                  <a:srgbClr val="6D6661"/>
                </a:solidFill>
              </a:defRPr>
            </a:lvl4pPr>
            <a:lvl5pPr>
              <a:buClr>
                <a:schemeClr val="tx2"/>
              </a:buClr>
              <a:defRPr>
                <a:solidFill>
                  <a:srgbClr val="6D6661"/>
                </a:solidFill>
              </a:defRPr>
            </a:lvl5pPr>
          </a:lstStyle>
          <a:p>
            <a:pPr lvl="0"/>
            <a:r>
              <a:rPr lang="en-US" dirty="0"/>
              <a:t>Text Content</a:t>
            </a:r>
            <a:endParaRPr dirty="0"/>
          </a:p>
        </p:txBody>
      </p:sp>
    </p:spTree>
    <p:extLst>
      <p:ext uri="{BB962C8B-B14F-4D97-AF65-F5344CB8AC3E}">
        <p14:creationId xmlns:p14="http://schemas.microsoft.com/office/powerpoint/2010/main" val="25576334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4" name="Rectangle 3"/>
          <p:cNvSpPr/>
          <p:nvPr userDrawn="1"/>
        </p:nvSpPr>
        <p:spPr>
          <a:xfrm>
            <a:off x="0" y="0"/>
            <a:ext cx="9144000" cy="6857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Freeform 4"/>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accent1">
              <a:lumMod val="60000"/>
              <a:lumOff val="4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6" name="Picture 5"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Freeform 9"/>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accent1">
              <a:lumMod val="60000"/>
              <a:lumOff val="4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8"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dirty="0"/>
              <a:t>title</a:t>
            </a:r>
          </a:p>
        </p:txBody>
      </p:sp>
    </p:spTree>
    <p:extLst>
      <p:ext uri="{BB962C8B-B14F-4D97-AF65-F5344CB8AC3E}">
        <p14:creationId xmlns:p14="http://schemas.microsoft.com/office/powerpoint/2010/main" val="319965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2" name="Rectangle 1"/>
          <p:cNvSpPr/>
          <p:nvPr userDrawn="1"/>
        </p:nvSpPr>
        <p:spPr>
          <a:xfrm>
            <a:off x="0" y="0"/>
            <a:ext cx="9144000" cy="6857999"/>
          </a:xfrm>
          <a:prstGeom prst="rect">
            <a:avLst/>
          </a:pr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reeform 6"/>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bg1">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3" name="Picture 12"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Freeform 9"/>
          <p:cNvSpPr/>
          <p:nvPr/>
        </p:nvSpPr>
        <p:spPr>
          <a:xfrm>
            <a:off x="6106890"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bg1">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dirty="0"/>
              <a:t>title</a:t>
            </a:r>
          </a:p>
        </p:txBody>
      </p:sp>
      <p:sp>
        <p:nvSpPr>
          <p:cNvPr id="19"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203574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rgbClr val="4ED0F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2"/>
              </a:solidFill>
            </a:endParaRPr>
          </a:p>
        </p:txBody>
      </p:sp>
      <p:sp>
        <p:nvSpPr>
          <p:cNvPr id="5" name="Freeform 4"/>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tx1">
              <a:lumMod val="20000"/>
              <a:lumOff val="8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6" name="Picture 5"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0" name="Freeform 9"/>
          <p:cNvSpPr/>
          <p:nvPr/>
        </p:nvSpPr>
        <p:spPr>
          <a:xfrm>
            <a:off x="6076462"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tx1">
              <a:lumMod val="20000"/>
              <a:lumOff val="8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1"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dirty="0"/>
              <a:t>title</a:t>
            </a:r>
          </a:p>
        </p:txBody>
      </p:sp>
    </p:spTree>
    <p:extLst>
      <p:ext uri="{BB962C8B-B14F-4D97-AF65-F5344CB8AC3E}">
        <p14:creationId xmlns:p14="http://schemas.microsoft.com/office/powerpoint/2010/main" val="179390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40BEC0"/>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230907" cy="6858000"/>
          </a:xfrm>
          <a:prstGeom prst="rect">
            <a:avLst/>
          </a:prstGeom>
          <a:solidFill>
            <a:srgbClr val="40BEC0"/>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Freeform 9"/>
          <p:cNvSpPr/>
          <p:nvPr/>
        </p:nvSpPr>
        <p:spPr>
          <a:xfrm>
            <a:off x="-79614" y="4429306"/>
            <a:ext cx="9310521" cy="2428693"/>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0329" h="2394732">
                <a:moveTo>
                  <a:pt x="18954" y="2009300"/>
                </a:moveTo>
                <a:lnTo>
                  <a:pt x="9180329" y="0"/>
                </a:lnTo>
                <a:lnTo>
                  <a:pt x="9161375" y="2394732"/>
                </a:lnTo>
                <a:lnTo>
                  <a:pt x="0" y="2388414"/>
                </a:lnTo>
                <a:lnTo>
                  <a:pt x="18954" y="2009300"/>
                </a:lnTo>
                <a:close/>
              </a:path>
            </a:pathLst>
          </a:custGeom>
          <a:solidFill>
            <a:schemeClr val="bg1">
              <a:lumMod val="20000"/>
              <a:lumOff val="80000"/>
              <a:alpha val="17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2">
                  <a:lumMod val="60000"/>
                  <a:lumOff val="40000"/>
                </a:schemeClr>
              </a:solidFill>
            </a:endParaRPr>
          </a:p>
        </p:txBody>
      </p:sp>
      <p:pic>
        <p:nvPicPr>
          <p:cNvPr id="11" name="Picture 10" descr="USCRI_Mark_Reversed_Ou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5" name="Freeform 14"/>
          <p:cNvSpPr/>
          <p:nvPr/>
        </p:nvSpPr>
        <p:spPr>
          <a:xfrm>
            <a:off x="6139636" y="0"/>
            <a:ext cx="3080564" cy="6871026"/>
          </a:xfrm>
          <a:custGeom>
            <a:avLst/>
            <a:gdLst>
              <a:gd name="connsiteX0" fmla="*/ 0 w 3080564"/>
              <a:gd name="connsiteY0" fmla="*/ 0 h 6871026"/>
              <a:gd name="connsiteX1" fmla="*/ 1621692 w 3080564"/>
              <a:gd name="connsiteY1" fmla="*/ 6864513 h 6871026"/>
              <a:gd name="connsiteX2" fmla="*/ 3080564 w 3080564"/>
              <a:gd name="connsiteY2" fmla="*/ 6871026 h 6871026"/>
              <a:gd name="connsiteX3" fmla="*/ 3067538 w 3080564"/>
              <a:gd name="connsiteY3" fmla="*/ 0 h 6871026"/>
              <a:gd name="connsiteX4" fmla="*/ 0 w 3080564"/>
              <a:gd name="connsiteY4" fmla="*/ 0 h 6871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564" h="6871026">
                <a:moveTo>
                  <a:pt x="0" y="0"/>
                </a:moveTo>
                <a:lnTo>
                  <a:pt x="1621692" y="6864513"/>
                </a:lnTo>
                <a:lnTo>
                  <a:pt x="3080564" y="6871026"/>
                </a:lnTo>
                <a:lnTo>
                  <a:pt x="3067538" y="0"/>
                </a:lnTo>
                <a:lnTo>
                  <a:pt x="0" y="0"/>
                </a:lnTo>
                <a:close/>
              </a:path>
            </a:pathLst>
          </a:custGeom>
          <a:solidFill>
            <a:schemeClr val="bg1">
              <a:lumMod val="40000"/>
              <a:lumOff val="60000"/>
              <a:alpha val="14000"/>
            </a:scheme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 name="Subtitle 2"/>
          <p:cNvSpPr>
            <a:spLocks noGrp="1"/>
          </p:cNvSpPr>
          <p:nvPr>
            <p:ph type="subTitle" idx="1" hasCustomPrompt="1"/>
          </p:nvPr>
        </p:nvSpPr>
        <p:spPr>
          <a:xfrm>
            <a:off x="579530" y="2913276"/>
            <a:ext cx="4214812" cy="748553"/>
          </a:xfrm>
        </p:spPr>
        <p:txBody>
          <a:bodyPr>
            <a:normAutofit/>
          </a:bodyPr>
          <a:lstStyle>
            <a:lvl1pPr marL="0" indent="0" algn="l">
              <a:spcBef>
                <a:spcPts val="300"/>
              </a:spcBef>
              <a:buNone/>
              <a:defRPr sz="2400" cap="all" baseline="0">
                <a:solidFill>
                  <a:srgbClr val="FFFFFE"/>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8" name="Title 1"/>
          <p:cNvSpPr>
            <a:spLocks noGrp="1"/>
          </p:cNvSpPr>
          <p:nvPr>
            <p:ph type="ctrTitle" hasCustomPrompt="1"/>
          </p:nvPr>
        </p:nvSpPr>
        <p:spPr>
          <a:xfrm>
            <a:off x="579530" y="1729376"/>
            <a:ext cx="5783456" cy="1171586"/>
          </a:xfrm>
        </p:spPr>
        <p:txBody>
          <a:bodyPr>
            <a:noAutofit/>
          </a:bodyPr>
          <a:lstStyle>
            <a:lvl1pPr>
              <a:defRPr sz="3600" b="1" cap="all" baseline="0">
                <a:solidFill>
                  <a:srgbClr val="FFFFFE"/>
                </a:solidFill>
              </a:defRPr>
            </a:lvl1pPr>
          </a:lstStyle>
          <a:p>
            <a:r>
              <a:rPr lang="en-US" dirty="0"/>
              <a:t>title</a:t>
            </a:r>
          </a:p>
        </p:txBody>
      </p:sp>
    </p:spTree>
    <p:extLst>
      <p:ext uri="{BB962C8B-B14F-4D97-AF65-F5344CB8AC3E}">
        <p14:creationId xmlns:p14="http://schemas.microsoft.com/office/powerpoint/2010/main" val="171727058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Graph with Text">
    <p:spTree>
      <p:nvGrpSpPr>
        <p:cNvPr id="1" name=""/>
        <p:cNvGrpSpPr/>
        <p:nvPr/>
      </p:nvGrpSpPr>
      <p:grpSpPr>
        <a:xfrm>
          <a:off x="0" y="0"/>
          <a:ext cx="0" cy="0"/>
          <a:chOff x="0" y="0"/>
          <a:chExt cx="0" cy="0"/>
        </a:xfrm>
      </p:grpSpPr>
      <p:sp>
        <p:nvSpPr>
          <p:cNvPr id="12" name="Freeform 11"/>
          <p:cNvSpPr/>
          <p:nvPr/>
        </p:nvSpPr>
        <p:spPr>
          <a:xfrm flipV="1">
            <a:off x="-16490" y="-21782"/>
            <a:ext cx="9185281" cy="1070762"/>
          </a:xfrm>
          <a:custGeom>
            <a:avLst/>
            <a:gdLst>
              <a:gd name="connsiteX0" fmla="*/ 18954 w 9180329"/>
              <a:gd name="connsiteY0" fmla="*/ 2009300 h 2394732"/>
              <a:gd name="connsiteX1" fmla="*/ 9180329 w 9180329"/>
              <a:gd name="connsiteY1" fmla="*/ 0 h 2394732"/>
              <a:gd name="connsiteX2" fmla="*/ 9161375 w 9180329"/>
              <a:gd name="connsiteY2" fmla="*/ 2394732 h 2394732"/>
              <a:gd name="connsiteX3" fmla="*/ 0 w 9180329"/>
              <a:gd name="connsiteY3" fmla="*/ 2388414 h 2394732"/>
              <a:gd name="connsiteX4" fmla="*/ 18954 w 9180329"/>
              <a:gd name="connsiteY4" fmla="*/ 2009300 h 2394732"/>
              <a:gd name="connsiteX0" fmla="*/ 18954 w 9200575"/>
              <a:gd name="connsiteY0" fmla="*/ 2009300 h 2394732"/>
              <a:gd name="connsiteX1" fmla="*/ 9180329 w 9200575"/>
              <a:gd name="connsiteY1" fmla="*/ 0 h 2394732"/>
              <a:gd name="connsiteX2" fmla="*/ 9200575 w 9200575"/>
              <a:gd name="connsiteY2" fmla="*/ 2394732 h 2394732"/>
              <a:gd name="connsiteX3" fmla="*/ 0 w 9200575"/>
              <a:gd name="connsiteY3" fmla="*/ 2388414 h 2394732"/>
              <a:gd name="connsiteX4" fmla="*/ 18954 w 9200575"/>
              <a:gd name="connsiteY4" fmla="*/ 2009300 h 2394732"/>
              <a:gd name="connsiteX0" fmla="*/ 0 w 9181621"/>
              <a:gd name="connsiteY0" fmla="*/ 2009300 h 2394732"/>
              <a:gd name="connsiteX1" fmla="*/ 9161375 w 9181621"/>
              <a:gd name="connsiteY1" fmla="*/ 0 h 2394732"/>
              <a:gd name="connsiteX2" fmla="*/ 9181621 w 9181621"/>
              <a:gd name="connsiteY2" fmla="*/ 2394732 h 2394732"/>
              <a:gd name="connsiteX3" fmla="*/ 163982 w 9181621"/>
              <a:gd name="connsiteY3" fmla="*/ 2358776 h 2394732"/>
              <a:gd name="connsiteX4" fmla="*/ 0 w 9181621"/>
              <a:gd name="connsiteY4" fmla="*/ 2009300 h 2394732"/>
              <a:gd name="connsiteX0" fmla="*/ 0 w 9037886"/>
              <a:gd name="connsiteY0" fmla="*/ 1950025 h 2394732"/>
              <a:gd name="connsiteX1" fmla="*/ 9017640 w 9037886"/>
              <a:gd name="connsiteY1" fmla="*/ 0 h 2394732"/>
              <a:gd name="connsiteX2" fmla="*/ 9037886 w 9037886"/>
              <a:gd name="connsiteY2" fmla="*/ 2394732 h 2394732"/>
              <a:gd name="connsiteX3" fmla="*/ 20247 w 9037886"/>
              <a:gd name="connsiteY3" fmla="*/ 2358776 h 2394732"/>
              <a:gd name="connsiteX4" fmla="*/ 0 w 9037886"/>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18954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18954 w 9056840"/>
              <a:gd name="connsiteY4" fmla="*/ 1950025 h 2394732"/>
              <a:gd name="connsiteX0" fmla="*/ 5888 w 9056840"/>
              <a:gd name="connsiteY0" fmla="*/ 1950025 h 2394732"/>
              <a:gd name="connsiteX1" fmla="*/ 9036594 w 9056840"/>
              <a:gd name="connsiteY1" fmla="*/ 0 h 2394732"/>
              <a:gd name="connsiteX2" fmla="*/ 9056840 w 9056840"/>
              <a:gd name="connsiteY2" fmla="*/ 2394732 h 2394732"/>
              <a:gd name="connsiteX3" fmla="*/ 0 w 9056840"/>
              <a:gd name="connsiteY3" fmla="*/ 2358776 h 2394732"/>
              <a:gd name="connsiteX4" fmla="*/ 5888 w 9056840"/>
              <a:gd name="connsiteY4" fmla="*/ 1950025 h 239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6840" h="2394732">
                <a:moveTo>
                  <a:pt x="5888" y="1950025"/>
                </a:moveTo>
                <a:lnTo>
                  <a:pt x="9036594" y="0"/>
                </a:lnTo>
                <a:lnTo>
                  <a:pt x="9056840" y="2394732"/>
                </a:lnTo>
                <a:lnTo>
                  <a:pt x="0" y="2358776"/>
                </a:lnTo>
                <a:cubicBezTo>
                  <a:pt x="1963" y="2222526"/>
                  <a:pt x="3925" y="2086275"/>
                  <a:pt x="5888" y="1950025"/>
                </a:cubicBezTo>
                <a:close/>
              </a:path>
            </a:pathLst>
          </a:custGeom>
          <a:solidFill>
            <a:srgbClr val="DB4C3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Content Placeholder 2"/>
          <p:cNvSpPr>
            <a:spLocks noGrp="1"/>
          </p:cNvSpPr>
          <p:nvPr>
            <p:ph sz="half" idx="1" hasCustomPrompt="1"/>
          </p:nvPr>
        </p:nvSpPr>
        <p:spPr>
          <a:xfrm>
            <a:off x="498474" y="1905000"/>
            <a:ext cx="2860272" cy="4140200"/>
          </a:xfrm>
        </p:spPr>
        <p:txBody>
          <a:bodyPr>
            <a:normAutofit/>
          </a:bodyPr>
          <a:lstStyle>
            <a:lvl1pPr marL="0" indent="0">
              <a:buClr>
                <a:schemeClr val="tx2"/>
              </a:buClr>
              <a:buNone/>
              <a:defRPr sz="1800" baseline="0">
                <a:solidFill>
                  <a:srgbClr val="6D6661"/>
                </a:solidFill>
              </a:defRPr>
            </a:lvl1pPr>
            <a:lvl2pPr>
              <a:buClr>
                <a:schemeClr val="bg2"/>
              </a:buClr>
              <a:defRPr sz="1800">
                <a:solidFill>
                  <a:srgbClr val="6D6661"/>
                </a:solidFill>
              </a:defRPr>
            </a:lvl2pPr>
            <a:lvl3pPr>
              <a:buClr>
                <a:schemeClr val="tx2"/>
              </a:buClr>
              <a:defRPr sz="1800">
                <a:solidFill>
                  <a:srgbClr val="6D6661"/>
                </a:solidFill>
              </a:defRPr>
            </a:lvl3pPr>
            <a:lvl4pPr>
              <a:buClr>
                <a:schemeClr val="bg2"/>
              </a:buClr>
              <a:defRPr sz="1800">
                <a:solidFill>
                  <a:srgbClr val="6D6661"/>
                </a:solidFill>
              </a:defRPr>
            </a:lvl4pPr>
            <a:lvl5pPr>
              <a:buClr>
                <a:schemeClr val="tx2"/>
              </a:buClr>
              <a:defRPr sz="1800">
                <a:solidFill>
                  <a:srgbClr val="6D6661"/>
                </a:solidFill>
              </a:defRPr>
            </a:lvl5pPr>
            <a:lvl6pPr>
              <a:defRPr sz="1800"/>
            </a:lvl6pPr>
            <a:lvl7pPr>
              <a:defRPr sz="1800"/>
            </a:lvl7pPr>
            <a:lvl8pPr>
              <a:defRPr sz="1800"/>
            </a:lvl8pPr>
            <a:lvl9pPr>
              <a:defRPr sz="1800"/>
            </a:lvl9pPr>
          </a:lstStyle>
          <a:p>
            <a:pPr lvl="0"/>
            <a:r>
              <a:rPr lang="en-US" dirty="0"/>
              <a:t>Text Content</a:t>
            </a:r>
            <a:endParaRPr dirty="0"/>
          </a:p>
        </p:txBody>
      </p:sp>
      <p:graphicFrame>
        <p:nvGraphicFramePr>
          <p:cNvPr id="9" name="Chart 8"/>
          <p:cNvGraphicFramePr/>
          <p:nvPr>
            <p:extLst>
              <p:ext uri="{D42A27DB-BD31-4B8C-83A1-F6EECF244321}">
                <p14:modId xmlns:p14="http://schemas.microsoft.com/office/powerpoint/2010/main" val="107027026"/>
              </p:ext>
            </p:extLst>
          </p:nvPr>
        </p:nvGraphicFramePr>
        <p:xfrm>
          <a:off x="3558642" y="2218055"/>
          <a:ext cx="5294006" cy="3529338"/>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p:cNvSpPr>
            <a:spLocks noGrp="1"/>
          </p:cNvSpPr>
          <p:nvPr>
            <p:ph type="title" hasCustomPrompt="1"/>
          </p:nvPr>
        </p:nvSpPr>
        <p:spPr>
          <a:xfrm>
            <a:off x="498474" y="787406"/>
            <a:ext cx="7533261" cy="1116106"/>
          </a:xfrm>
        </p:spPr>
        <p:txBody>
          <a:bodyPr/>
          <a:lstStyle>
            <a:lvl1pPr>
              <a:defRPr b="1" cap="all" baseline="0">
                <a:solidFill>
                  <a:srgbClr val="353E4A"/>
                </a:solidFill>
              </a:defRPr>
            </a:lvl1pPr>
          </a:lstStyle>
          <a:p>
            <a:r>
              <a:rPr lang="en-US" dirty="0"/>
              <a:t>GRAPH TITLE</a:t>
            </a:r>
          </a:p>
        </p:txBody>
      </p:sp>
      <p:pic>
        <p:nvPicPr>
          <p:cNvPr id="14" name="Picture 13" descr="USCRI_Mark_Reversed_Ou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1735" y="114802"/>
            <a:ext cx="985181" cy="776203"/>
          </a:xfrm>
          <a:prstGeom prst="rect">
            <a:avLst/>
          </a:prstGeom>
        </p:spPr>
      </p:pic>
      <p:sp>
        <p:nvSpPr>
          <p:cNvPr id="18" name="Chart Placeholder 17"/>
          <p:cNvSpPr>
            <a:spLocks noGrp="1"/>
          </p:cNvSpPr>
          <p:nvPr>
            <p:ph type="chart" sz="quarter" idx="12" hasCustomPrompt="1"/>
          </p:nvPr>
        </p:nvSpPr>
        <p:spPr>
          <a:xfrm>
            <a:off x="3449638" y="1905000"/>
            <a:ext cx="5008562" cy="4140200"/>
          </a:xfrm>
        </p:spPr>
        <p:txBody>
          <a:bodyPr/>
          <a:lstStyle>
            <a:lvl1pPr marL="0" indent="0">
              <a:buNone/>
              <a:defRPr/>
            </a:lvl1pPr>
          </a:lstStyle>
          <a:p>
            <a:r>
              <a:rPr lang="en-US" dirty="0"/>
              <a:t>Graph</a:t>
            </a:r>
          </a:p>
        </p:txBody>
      </p:sp>
      <p:sp>
        <p:nvSpPr>
          <p:cNvPr id="20" name="Freeform 19"/>
          <p:cNvSpPr/>
          <p:nvPr/>
        </p:nvSpPr>
        <p:spPr>
          <a:xfrm>
            <a:off x="-18955" y="6343828"/>
            <a:ext cx="2034458" cy="524440"/>
          </a:xfrm>
          <a:custGeom>
            <a:avLst/>
            <a:gdLst>
              <a:gd name="connsiteX0" fmla="*/ 18955 w 2034458"/>
              <a:gd name="connsiteY0" fmla="*/ 0 h 524440"/>
              <a:gd name="connsiteX1" fmla="*/ 2034458 w 2034458"/>
              <a:gd name="connsiteY1" fmla="*/ 524440 h 524440"/>
              <a:gd name="connsiteX2" fmla="*/ 0 w 2034458"/>
              <a:gd name="connsiteY2" fmla="*/ 524440 h 524440"/>
              <a:gd name="connsiteX3" fmla="*/ 18955 w 2034458"/>
              <a:gd name="connsiteY3" fmla="*/ 0 h 524440"/>
            </a:gdLst>
            <a:ahLst/>
            <a:cxnLst>
              <a:cxn ang="0">
                <a:pos x="connsiteX0" y="connsiteY0"/>
              </a:cxn>
              <a:cxn ang="0">
                <a:pos x="connsiteX1" y="connsiteY1"/>
              </a:cxn>
              <a:cxn ang="0">
                <a:pos x="connsiteX2" y="connsiteY2"/>
              </a:cxn>
              <a:cxn ang="0">
                <a:pos x="connsiteX3" y="connsiteY3"/>
              </a:cxn>
            </a:cxnLst>
            <a:rect l="l" t="t" r="r" b="b"/>
            <a:pathLst>
              <a:path w="2034458" h="524440">
                <a:moveTo>
                  <a:pt x="18955" y="0"/>
                </a:moveTo>
                <a:lnTo>
                  <a:pt x="2034458" y="524440"/>
                </a:lnTo>
                <a:lnTo>
                  <a:pt x="0" y="524440"/>
                </a:lnTo>
                <a:lnTo>
                  <a:pt x="18955" y="0"/>
                </a:lnTo>
                <a:close/>
              </a:path>
            </a:pathLst>
          </a:custGeom>
          <a:solidFill>
            <a:srgbClr val="353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Slide Number Placeholder 7"/>
          <p:cNvSpPr txBox="1">
            <a:spLocks/>
          </p:cNvSpPr>
          <p:nvPr/>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dirty="0"/>
          </a:p>
        </p:txBody>
      </p:sp>
      <p:sp>
        <p:nvSpPr>
          <p:cNvPr id="11" name="Slide Number Placeholder 7"/>
          <p:cNvSpPr txBox="1">
            <a:spLocks/>
          </p:cNvSpPr>
          <p:nvPr/>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graphicFrame>
        <p:nvGraphicFramePr>
          <p:cNvPr id="16" name="Chart 15"/>
          <p:cNvGraphicFramePr/>
          <p:nvPr userDrawn="1">
            <p:extLst>
              <p:ext uri="{D42A27DB-BD31-4B8C-83A1-F6EECF244321}">
                <p14:modId xmlns:p14="http://schemas.microsoft.com/office/powerpoint/2010/main" val="2589071676"/>
              </p:ext>
            </p:extLst>
          </p:nvPr>
        </p:nvGraphicFramePr>
        <p:xfrm>
          <a:off x="3558642" y="2218055"/>
          <a:ext cx="5294006" cy="3529338"/>
        </p:xfrm>
        <a:graphic>
          <a:graphicData uri="http://schemas.openxmlformats.org/drawingml/2006/chart">
            <c:chart xmlns:c="http://schemas.openxmlformats.org/drawingml/2006/chart" xmlns:r="http://schemas.openxmlformats.org/officeDocument/2006/relationships" r:id="rId4"/>
          </a:graphicData>
        </a:graphic>
      </p:graphicFrame>
      <p:sp>
        <p:nvSpPr>
          <p:cNvPr id="22" name="Slide Number Placeholder 7"/>
          <p:cNvSpPr txBox="1">
            <a:spLocks/>
          </p:cNvSpPr>
          <p:nvPr userDrawn="1"/>
        </p:nvSpPr>
        <p:spPr>
          <a:xfrm>
            <a:off x="144655"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mtClean="0"/>
              <a:pPr/>
              <a:t>‹#›</a:t>
            </a:fld>
            <a:endParaRPr lang="en-US" dirty="0"/>
          </a:p>
        </p:txBody>
      </p:sp>
      <p:sp>
        <p:nvSpPr>
          <p:cNvPr id="23" name="Slide Number Placeholder 7"/>
          <p:cNvSpPr txBox="1">
            <a:spLocks/>
          </p:cNvSpPr>
          <p:nvPr userDrawn="1"/>
        </p:nvSpPr>
        <p:spPr>
          <a:xfrm>
            <a:off x="6849762" y="6432185"/>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chemeClr val="tx1"/>
                </a:solidFill>
                <a:latin typeface="Lucida Sans" panose="020B0602030504020204" pitchFamily="34" charset="0"/>
              </a:rPr>
              <a:t>refugees.org</a:t>
            </a:r>
          </a:p>
        </p:txBody>
      </p:sp>
    </p:spTree>
    <p:extLst>
      <p:ext uri="{BB962C8B-B14F-4D97-AF65-F5344CB8AC3E}">
        <p14:creationId xmlns:p14="http://schemas.microsoft.com/office/powerpoint/2010/main" val="26666703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dirty="0"/>
              <a:t>TITLE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9" name="Slide Number Placeholder 7"/>
          <p:cNvSpPr>
            <a:spLocks noGrp="1"/>
          </p:cNvSpPr>
          <p:nvPr>
            <p:ph type="sldNum" sz="quarter" idx="4"/>
          </p:nvPr>
        </p:nvSpPr>
        <p:spPr>
          <a:xfrm>
            <a:off x="498474" y="6432185"/>
            <a:ext cx="2133600" cy="365125"/>
          </a:xfrm>
          <a:prstGeom prst="rect">
            <a:avLst/>
          </a:prstGeom>
        </p:spPr>
        <p:txBody>
          <a:bodyPr vert="horz" lIns="91440" tIns="45720" rIns="91440" bIns="45720" rtlCol="0" anchor="ctr"/>
          <a:lstStyle>
            <a:lvl1pPr algn="l">
              <a:defRPr sz="1200">
                <a:solidFill>
                  <a:schemeClr val="tx2"/>
                </a:solidFill>
              </a:defRPr>
            </a:lvl1pPr>
          </a:lstStyle>
          <a:p>
            <a:fld id="{9B6C6909-76DB-DD44-B40F-DC1AA2F0D687}" type="slidenum">
              <a:rPr lang="en-US" smtClean="0"/>
              <a:pPr/>
              <a:t>‹#›</a:t>
            </a:fld>
            <a:endParaRPr lang="en-US" dirty="0"/>
          </a:p>
        </p:txBody>
      </p:sp>
    </p:spTree>
    <p:extLst>
      <p:ext uri="{BB962C8B-B14F-4D97-AF65-F5344CB8AC3E}">
        <p14:creationId xmlns:p14="http://schemas.microsoft.com/office/powerpoint/2010/main" val="8669587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7" r:id="rId5"/>
    <p:sldLayoutId id="2147483686" r:id="rId6"/>
    <p:sldLayoutId id="2147483689" r:id="rId7"/>
    <p:sldLayoutId id="2147483688" r:id="rId8"/>
    <p:sldLayoutId id="2147483690" r:id="rId9"/>
    <p:sldLayoutId id="2147483691" r:id="rId10"/>
    <p:sldLayoutId id="2147483692" r:id="rId11"/>
  </p:sldLayoutIdLst>
  <p:hf hdr="0" ftr="0" dt="0"/>
  <p:txStyles>
    <p:titleStyle>
      <a:lvl1pPr algn="l" defTabSz="914400" rtl="0" eaLnBrk="1" latinLnBrk="0" hangingPunct="1">
        <a:lnSpc>
          <a:spcPts val="3800"/>
        </a:lnSpc>
        <a:spcBef>
          <a:spcPct val="0"/>
        </a:spcBef>
        <a:buNone/>
        <a:defRPr sz="3600" b="1" kern="1200">
          <a:solidFill>
            <a:srgbClr val="353E4A"/>
          </a:solidFill>
          <a:latin typeface="Lucida Sans"/>
          <a:ea typeface="+mj-ea"/>
          <a:cs typeface="Lucida Sans"/>
        </a:defRPr>
      </a:lvl1pPr>
    </p:titleStyle>
    <p:bodyStyle>
      <a:lvl1pPr marL="228600" indent="-228600" algn="l" defTabSz="914400" rtl="0" eaLnBrk="1" latinLnBrk="0" hangingPunct="1">
        <a:spcBef>
          <a:spcPts val="500"/>
        </a:spcBef>
        <a:buClr>
          <a:srgbClr val="353E4A"/>
        </a:buClr>
        <a:buSzPct val="75000"/>
        <a:buFont typeface="Wingdings" pitchFamily="2" charset="2"/>
        <a:buChar char="n"/>
        <a:defRPr sz="2000" kern="1200">
          <a:solidFill>
            <a:schemeClr val="accent5"/>
          </a:solidFill>
          <a:latin typeface="Lucida Sans"/>
          <a:ea typeface="+mn-ea"/>
          <a:cs typeface="Lucida Sans"/>
        </a:defRPr>
      </a:lvl1pPr>
      <a:lvl2pPr marL="4572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Lucida Sans"/>
          <a:ea typeface="+mn-ea"/>
          <a:cs typeface="Lucida Sans"/>
        </a:defRPr>
      </a:lvl2pPr>
      <a:lvl3pPr marL="6858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Lucida Sans"/>
          <a:ea typeface="+mn-ea"/>
          <a:cs typeface="Lucida Sans"/>
        </a:defRPr>
      </a:lvl3pPr>
      <a:lvl4pPr marL="9144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Lucida Sans"/>
          <a:ea typeface="+mn-ea"/>
          <a:cs typeface="Lucida Sans"/>
        </a:defRPr>
      </a:lvl4pPr>
      <a:lvl5pPr marL="1143000" indent="-228600" algn="l" defTabSz="914400" rtl="0" eaLnBrk="1" latinLnBrk="0" hangingPunct="1">
        <a:spcBef>
          <a:spcPts val="500"/>
        </a:spcBef>
        <a:buClr>
          <a:srgbClr val="353E4A"/>
        </a:buClr>
        <a:buSzPct val="75000"/>
        <a:buFont typeface="Wingdings" pitchFamily="2" charset="2"/>
        <a:buChar char="n"/>
        <a:defRPr sz="1800" kern="1200">
          <a:solidFill>
            <a:schemeClr val="accent5"/>
          </a:solidFill>
          <a:latin typeface="Lucida Sans"/>
          <a:ea typeface="+mn-ea"/>
          <a:cs typeface="Lucida San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2.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youtube.com/watch?v=f93ObuVJHAE"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epa.gov/bedbugs"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hyperlink" Target="mailto:info@uscri-erie.org"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9998" y="1753088"/>
            <a:ext cx="5783456" cy="1171586"/>
          </a:xfrm>
        </p:spPr>
        <p:txBody>
          <a:bodyPr/>
          <a:lstStyle/>
          <a:p>
            <a:pPr algn="ctr"/>
            <a:r>
              <a:rPr lang="en-US" sz="4400" dirty="0">
                <a:solidFill>
                  <a:srgbClr val="1F2C8F"/>
                </a:solidFill>
                <a:latin typeface="Arial Black"/>
              </a:rPr>
              <a:t>BED BUGS</a:t>
            </a:r>
            <a:r>
              <a:rPr lang="en-US" sz="3600" dirty="0">
                <a:solidFill>
                  <a:srgbClr val="1F2C8F"/>
                </a:solidFill>
                <a:latin typeface="Arial Black"/>
              </a:rPr>
              <a:t> </a:t>
            </a:r>
            <a:r>
              <a:rPr lang="en-US" sz="2800" dirty="0">
                <a:solidFill>
                  <a:srgbClr val="1F2C8F"/>
                </a:solidFill>
                <a:latin typeface="Arial Black"/>
              </a:rPr>
              <a:t>&amp; </a:t>
            </a:r>
            <a:r>
              <a:rPr lang="en-US" sz="3600" dirty="0">
                <a:solidFill>
                  <a:srgbClr val="1F2C8F"/>
                </a:solidFill>
                <a:latin typeface="Arial Black"/>
              </a:rPr>
              <a:t>HOW </a:t>
            </a:r>
            <a:r>
              <a:rPr lang="en-US" sz="2800" dirty="0">
                <a:solidFill>
                  <a:srgbClr val="1F2C8F"/>
                </a:solidFill>
                <a:latin typeface="Arial Black"/>
              </a:rPr>
              <a:t>TO </a:t>
            </a:r>
            <a:r>
              <a:rPr lang="en-US" sz="3600" dirty="0">
                <a:solidFill>
                  <a:srgbClr val="1F2C8F"/>
                </a:solidFill>
                <a:latin typeface="Arial Black"/>
              </a:rPr>
              <a:t>GET RID </a:t>
            </a:r>
            <a:r>
              <a:rPr lang="en-US" sz="2800" dirty="0">
                <a:solidFill>
                  <a:srgbClr val="1F2C8F"/>
                </a:solidFill>
                <a:latin typeface="Arial Black"/>
              </a:rPr>
              <a:t>OF </a:t>
            </a:r>
            <a:r>
              <a:rPr lang="en-US" sz="3600" dirty="0">
                <a:solidFill>
                  <a:srgbClr val="1F2C8F"/>
                </a:solidFill>
                <a:latin typeface="Arial Black"/>
              </a:rPr>
              <a:t>THEM</a:t>
            </a:r>
            <a:endParaRPr lang="en-US" sz="3600" b="0" dirty="0">
              <a:latin typeface="Arial Black"/>
            </a:endParaRPr>
          </a:p>
          <a:p>
            <a:endParaRPr lang="en-US" sz="3600" b="0">
              <a:latin typeface="Arial Black"/>
            </a:endParaRPr>
          </a:p>
        </p:txBody>
      </p:sp>
      <p:sp>
        <p:nvSpPr>
          <p:cNvPr id="4" name="Text Placeholder 3"/>
          <p:cNvSpPr>
            <a:spLocks noGrp="1"/>
          </p:cNvSpPr>
          <p:nvPr>
            <p:ph type="body" sz="quarter" idx="10"/>
          </p:nvPr>
        </p:nvSpPr>
        <p:spPr>
          <a:xfrm>
            <a:off x="1905000" y="2852448"/>
            <a:ext cx="4214812" cy="1316037"/>
          </a:xfrm>
        </p:spPr>
        <p:txBody>
          <a:bodyPr vert="horz" lIns="91440" tIns="45720" rIns="91440" bIns="45720" rtlCol="0" anchor="t">
            <a:normAutofit/>
          </a:bodyPr>
          <a:lstStyle/>
          <a:p>
            <a:r>
              <a:rPr lang="en-US" dirty="0">
                <a:latin typeface="+mj-lt"/>
              </a:rPr>
              <a:t>July 2025</a:t>
            </a:r>
          </a:p>
        </p:txBody>
      </p:sp>
      <p:pic>
        <p:nvPicPr>
          <p:cNvPr id="3" name="Picture 2" descr="A close-up of a bug&#10;&#10;Description automatically generated">
            <a:extLst>
              <a:ext uri="{FF2B5EF4-FFF2-40B4-BE49-F238E27FC236}">
                <a16:creationId xmlns:a16="http://schemas.microsoft.com/office/drawing/2014/main" id="{C58B26A1-7F90-9D8D-6F38-4B551F1DDF6A}"/>
              </a:ext>
            </a:extLst>
          </p:cNvPr>
          <p:cNvPicPr>
            <a:picLocks noChangeAspect="1"/>
          </p:cNvPicPr>
          <p:nvPr/>
        </p:nvPicPr>
        <p:blipFill>
          <a:blip r:embed="rId2"/>
          <a:stretch>
            <a:fillRect/>
          </a:stretch>
        </p:blipFill>
        <p:spPr>
          <a:xfrm>
            <a:off x="3662483" y="3428397"/>
            <a:ext cx="4909474" cy="3276841"/>
          </a:xfrm>
          <a:prstGeom prst="rect">
            <a:avLst/>
          </a:prstGeom>
        </p:spPr>
      </p:pic>
    </p:spTree>
    <p:extLst>
      <p:ext uri="{BB962C8B-B14F-4D97-AF65-F5344CB8AC3E}">
        <p14:creationId xmlns:p14="http://schemas.microsoft.com/office/powerpoint/2010/main" val="3183615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1AFC92-131D-DF27-0DC5-838965BEE3F8}"/>
              </a:ext>
            </a:extLst>
          </p:cNvPr>
          <p:cNvSpPr>
            <a:spLocks noGrp="1"/>
          </p:cNvSpPr>
          <p:nvPr>
            <p:ph type="sldNum" sz="quarter" idx="4"/>
          </p:nvPr>
        </p:nvSpPr>
        <p:spPr/>
        <p:txBody>
          <a:bodyPr/>
          <a:lstStyle/>
          <a:p>
            <a:fld id="{9B6C6909-76DB-DD44-B40F-DC1AA2F0D687}" type="slidenum">
              <a:rPr lang="en-US" smtClean="0"/>
              <a:pPr/>
              <a:t>2</a:t>
            </a:fld>
            <a:endParaRPr lang="en-US" dirty="0"/>
          </a:p>
        </p:txBody>
      </p:sp>
      <p:sp>
        <p:nvSpPr>
          <p:cNvPr id="5" name="Title 1">
            <a:extLst>
              <a:ext uri="{FF2B5EF4-FFF2-40B4-BE49-F238E27FC236}">
                <a16:creationId xmlns:a16="http://schemas.microsoft.com/office/drawing/2014/main" id="{13021072-4A77-DB4D-DF41-58EADB7DA94E}"/>
              </a:ext>
            </a:extLst>
          </p:cNvPr>
          <p:cNvSpPr>
            <a:spLocks noGrp="1"/>
          </p:cNvSpPr>
          <p:nvPr/>
        </p:nvSpPr>
        <p:spPr>
          <a:xfrm>
            <a:off x="199303" y="-46483"/>
            <a:ext cx="6583680" cy="1531357"/>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a:t>What are bed bugs</a:t>
            </a:r>
          </a:p>
        </p:txBody>
      </p:sp>
      <p:sp>
        <p:nvSpPr>
          <p:cNvPr id="6" name="Content Placeholder 2">
            <a:extLst>
              <a:ext uri="{FF2B5EF4-FFF2-40B4-BE49-F238E27FC236}">
                <a16:creationId xmlns:a16="http://schemas.microsoft.com/office/drawing/2014/main" id="{D4D22962-3C7F-E480-5C35-7F4860A098E1}"/>
              </a:ext>
            </a:extLst>
          </p:cNvPr>
          <p:cNvSpPr>
            <a:spLocks noGrp="1"/>
          </p:cNvSpPr>
          <p:nvPr/>
        </p:nvSpPr>
        <p:spPr>
          <a:xfrm>
            <a:off x="-18244" y="1860279"/>
            <a:ext cx="6355529" cy="4531475"/>
          </a:xfrm>
          <a:prstGeom prst="rect">
            <a:avLst/>
          </a:prstGeom>
        </p:spPr>
        <p:txBody>
          <a:bodyPr vert="horz" lIns="91440" tIns="0" rIns="91440" bIns="0" rtlCol="0" anchor="t">
            <a:no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har char="•"/>
            </a:pPr>
            <a:r>
              <a:rPr lang="en-US" dirty="0">
                <a:solidFill>
                  <a:schemeClr val="accent4"/>
                </a:solidFill>
                <a:ea typeface="+mn-lt"/>
                <a:cs typeface="+mn-lt"/>
              </a:rPr>
              <a:t>Bed bugs are small, flat insects. They bite people and animals at night while they sleep, feeding on their blood.</a:t>
            </a:r>
          </a:p>
          <a:p>
            <a:pPr marL="342900" indent="-342900">
              <a:buChar char="•"/>
            </a:pPr>
            <a:r>
              <a:rPr lang="en-US" dirty="0">
                <a:solidFill>
                  <a:schemeClr val="accent4"/>
                </a:solidFill>
                <a:ea typeface="+mn-lt"/>
                <a:cs typeface="+mn-lt"/>
              </a:rPr>
              <a:t>Bed bugs are reddish-brown in color, are wingless, and range from 1mm to 7mm in size. </a:t>
            </a:r>
          </a:p>
          <a:p>
            <a:pPr marL="342900" indent="-342900">
              <a:buChar char="•"/>
            </a:pPr>
            <a:r>
              <a:rPr lang="en-US" dirty="0">
                <a:solidFill>
                  <a:schemeClr val="accent4"/>
                </a:solidFill>
                <a:ea typeface="+mn-lt"/>
                <a:cs typeface="+mn-lt"/>
              </a:rPr>
              <a:t>They do not fly or jump, but they can crawl rapidly.</a:t>
            </a:r>
            <a:endParaRPr lang="en-US" dirty="0">
              <a:solidFill>
                <a:schemeClr val="accent4"/>
              </a:solidFill>
              <a:cs typeface="Sabon Next LT"/>
            </a:endParaRPr>
          </a:p>
          <a:p>
            <a:endParaRPr lang="en-US" dirty="0">
              <a:solidFill>
                <a:schemeClr val="accent4"/>
              </a:solidFill>
              <a:cs typeface="Sabon Next LT"/>
            </a:endParaRPr>
          </a:p>
          <a:p>
            <a:endParaRPr lang="en-US" dirty="0">
              <a:solidFill>
                <a:schemeClr val="accent4"/>
              </a:solidFill>
              <a:cs typeface="Sabon Next LT"/>
            </a:endParaRPr>
          </a:p>
        </p:txBody>
      </p:sp>
      <p:sp>
        <p:nvSpPr>
          <p:cNvPr id="7" name="Slide Number Placeholder 3">
            <a:extLst>
              <a:ext uri="{FF2B5EF4-FFF2-40B4-BE49-F238E27FC236}">
                <a16:creationId xmlns:a16="http://schemas.microsoft.com/office/drawing/2014/main" id="{18D5CFA2-4E67-F157-5FFD-A246307D41F7}"/>
              </a:ext>
            </a:extLst>
          </p:cNvPr>
          <p:cNvSpPr>
            <a:spLocks noGrp="1"/>
          </p:cNvSpPr>
          <p:nvPr/>
        </p:nvSpPr>
        <p:spPr>
          <a:xfrm>
            <a:off x="10624398" y="1020693"/>
            <a:ext cx="1067589" cy="471489"/>
          </a:xfrm>
          <a:prstGeom prst="rect">
            <a:avLst/>
          </a:prstGeom>
        </p:spPr>
        <p:txBody>
          <a:bodyPr vert="horz" lIns="91440" tIns="45720" rIns="0" bIns="45720" rtlCol="0" anchor="ctr"/>
          <a:lstStyle>
            <a:defPPr>
              <a:defRPr lang="en-US"/>
            </a:defPPr>
            <a:lvl1pPr marL="0" algn="r" defTabSz="457200" rtl="0" eaLnBrk="1" latinLnBrk="0" hangingPunct="1">
              <a:defRPr sz="1600" kern="1200">
                <a:solidFill>
                  <a:schemeClr val="accent6"/>
                </a:solidFill>
                <a:latin typeface="+mj-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2</a:t>
            </a:fld>
            <a:endParaRPr lang="en-US"/>
          </a:p>
        </p:txBody>
      </p:sp>
      <p:pic>
        <p:nvPicPr>
          <p:cNvPr id="8" name="Picture 7" descr="A group of bugs with different sizes&#10;&#10;Description automatically generated">
            <a:extLst>
              <a:ext uri="{FF2B5EF4-FFF2-40B4-BE49-F238E27FC236}">
                <a16:creationId xmlns:a16="http://schemas.microsoft.com/office/drawing/2014/main" id="{B42F3AF2-892E-7D7E-D547-2BA538068D9A}"/>
              </a:ext>
            </a:extLst>
          </p:cNvPr>
          <p:cNvPicPr>
            <a:picLocks noChangeAspect="1"/>
          </p:cNvPicPr>
          <p:nvPr/>
        </p:nvPicPr>
        <p:blipFill>
          <a:blip r:embed="rId2"/>
          <a:stretch>
            <a:fillRect/>
          </a:stretch>
        </p:blipFill>
        <p:spPr>
          <a:xfrm>
            <a:off x="6240942" y="1162520"/>
            <a:ext cx="2901066" cy="2535212"/>
          </a:xfrm>
          <a:prstGeom prst="rect">
            <a:avLst/>
          </a:prstGeom>
          <a:ln>
            <a:noFill/>
          </a:ln>
          <a:effectLst>
            <a:outerShdw blurRad="292100" dist="139700" dir="2700000" algn="tl" rotWithShape="0">
              <a:srgbClr val="333333">
                <a:alpha val="65000"/>
              </a:srgbClr>
            </a:outerShdw>
          </a:effectLst>
        </p:spPr>
      </p:pic>
      <p:pic>
        <p:nvPicPr>
          <p:cNvPr id="9" name="Picture 8" descr="Bedbugs - Parasitic Insects">
            <a:extLst>
              <a:ext uri="{FF2B5EF4-FFF2-40B4-BE49-F238E27FC236}">
                <a16:creationId xmlns:a16="http://schemas.microsoft.com/office/drawing/2014/main" id="{6DA625B4-9AB6-E5A2-6B05-3C53C3BDD3A4}"/>
              </a:ext>
            </a:extLst>
          </p:cNvPr>
          <p:cNvPicPr>
            <a:picLocks noChangeAspect="1"/>
          </p:cNvPicPr>
          <p:nvPr/>
        </p:nvPicPr>
        <p:blipFill>
          <a:blip r:embed="rId3"/>
          <a:stretch>
            <a:fillRect/>
          </a:stretch>
        </p:blipFill>
        <p:spPr>
          <a:xfrm>
            <a:off x="6340674" y="3924199"/>
            <a:ext cx="2421475" cy="1784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053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7E5169-083C-4272-F7ED-7A3ACF3E67A5}"/>
              </a:ext>
            </a:extLst>
          </p:cNvPr>
          <p:cNvSpPr>
            <a:spLocks noGrp="1"/>
          </p:cNvSpPr>
          <p:nvPr>
            <p:ph type="sldNum" sz="quarter" idx="4"/>
          </p:nvPr>
        </p:nvSpPr>
        <p:spPr/>
        <p:txBody>
          <a:bodyPr/>
          <a:lstStyle/>
          <a:p>
            <a:fld id="{9B6C6909-76DB-DD44-B40F-DC1AA2F0D687}" type="slidenum">
              <a:rPr lang="en-US" sz="1100" smtClean="0"/>
              <a:pPr/>
              <a:t>3</a:t>
            </a:fld>
            <a:endParaRPr lang="en-US" sz="1100" dirty="0"/>
          </a:p>
        </p:txBody>
      </p:sp>
      <p:sp>
        <p:nvSpPr>
          <p:cNvPr id="9" name="Title 1">
            <a:extLst>
              <a:ext uri="{FF2B5EF4-FFF2-40B4-BE49-F238E27FC236}">
                <a16:creationId xmlns:a16="http://schemas.microsoft.com/office/drawing/2014/main" id="{D54EDA75-0988-2AC2-87F8-8DEC83A7B9CA}"/>
              </a:ext>
            </a:extLst>
          </p:cNvPr>
          <p:cNvSpPr>
            <a:spLocks noGrp="1"/>
          </p:cNvSpPr>
          <p:nvPr/>
        </p:nvSpPr>
        <p:spPr>
          <a:xfrm>
            <a:off x="336902" y="-298053"/>
            <a:ext cx="5723586" cy="2652973"/>
          </a:xfrm>
          <a:prstGeom prst="rect">
            <a:avLst/>
          </a:prstGeom>
        </p:spPr>
        <p:txBody>
          <a:bodyPr vert="horz" lIns="91440" tIns="0" rIns="91440" bIns="0" rtlCol="0" anchor="ctr"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sz="3200"/>
              <a:t>Signs of bed bugs </a:t>
            </a:r>
          </a:p>
        </p:txBody>
      </p:sp>
      <p:sp>
        <p:nvSpPr>
          <p:cNvPr id="10" name="TextBox 10">
            <a:extLst>
              <a:ext uri="{FF2B5EF4-FFF2-40B4-BE49-F238E27FC236}">
                <a16:creationId xmlns:a16="http://schemas.microsoft.com/office/drawing/2014/main" id="{621D60BE-A40D-5AE4-EB85-2DCD6B1F4FE8}"/>
              </a:ext>
            </a:extLst>
          </p:cNvPr>
          <p:cNvSpPr txBox="1"/>
          <p:nvPr/>
        </p:nvSpPr>
        <p:spPr>
          <a:xfrm>
            <a:off x="142898" y="1238525"/>
            <a:ext cx="5055362" cy="53245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a:solidFill>
                  <a:schemeClr val="accent4"/>
                </a:solidFill>
                <a:ea typeface="+mn-lt"/>
                <a:cs typeface="+mn-lt"/>
              </a:rPr>
              <a:t>When cleaning, changing bedding, or staying away from home, look for:</a:t>
            </a:r>
            <a:endParaRPr lang="en-US" sz="1600" dirty="0">
              <a:solidFill>
                <a:schemeClr val="accent4"/>
              </a:solidFill>
            </a:endParaRPr>
          </a:p>
          <a:p>
            <a:endParaRPr lang="en-US" sz="2000" dirty="0">
              <a:solidFill>
                <a:schemeClr val="accent4"/>
              </a:solidFill>
              <a:ea typeface="+mn-lt"/>
              <a:cs typeface="+mn-lt"/>
            </a:endParaRPr>
          </a:p>
          <a:p>
            <a:pPr marL="285750" indent="-285750">
              <a:buFont typeface="Arial"/>
              <a:buChar char="•"/>
            </a:pPr>
            <a:r>
              <a:rPr lang="en-US" sz="2000" dirty="0">
                <a:solidFill>
                  <a:schemeClr val="accent4"/>
                </a:solidFill>
                <a:ea typeface="+mn-lt"/>
                <a:cs typeface="+mn-lt"/>
              </a:rPr>
              <a:t>Rusty or reddish stains on bed sheets or mattresses caused by bed bugs being crushed.</a:t>
            </a:r>
            <a:endParaRPr lang="en-US" sz="1600" dirty="0">
              <a:solidFill>
                <a:schemeClr val="accent4"/>
              </a:solidFill>
            </a:endParaRPr>
          </a:p>
          <a:p>
            <a:endParaRPr lang="en-US" sz="2000" dirty="0">
              <a:solidFill>
                <a:schemeClr val="accent4"/>
              </a:solidFill>
              <a:ea typeface="+mn-lt"/>
              <a:cs typeface="+mn-lt"/>
            </a:endParaRPr>
          </a:p>
          <a:p>
            <a:pPr marL="285750" indent="-285750">
              <a:buFont typeface="Arial"/>
              <a:buChar char="•"/>
            </a:pPr>
            <a:r>
              <a:rPr lang="en-US" sz="2000" dirty="0">
                <a:solidFill>
                  <a:schemeClr val="accent4"/>
                </a:solidFill>
                <a:ea typeface="+mn-lt"/>
                <a:cs typeface="+mn-lt"/>
              </a:rPr>
              <a:t>Dark spots (about this size: •), which are bed bug excrement and may bleed on the fabric like a marker would.</a:t>
            </a:r>
            <a:endParaRPr lang="en-US" sz="1600" dirty="0">
              <a:solidFill>
                <a:schemeClr val="accent4"/>
              </a:solidFill>
              <a:ea typeface="+mn-lt"/>
              <a:cs typeface="+mn-lt"/>
            </a:endParaRPr>
          </a:p>
          <a:p>
            <a:endParaRPr lang="en-US" sz="2000" dirty="0">
              <a:solidFill>
                <a:schemeClr val="accent4"/>
              </a:solidFill>
              <a:ea typeface="+mn-lt"/>
              <a:cs typeface="+mn-lt"/>
            </a:endParaRPr>
          </a:p>
          <a:p>
            <a:pPr marL="285750" indent="-285750">
              <a:buFont typeface="Arial"/>
              <a:buChar char="•"/>
            </a:pPr>
            <a:r>
              <a:rPr lang="en-US" sz="2000" dirty="0">
                <a:solidFill>
                  <a:schemeClr val="accent4"/>
                </a:solidFill>
                <a:ea typeface="+mn-lt"/>
                <a:cs typeface="+mn-lt"/>
              </a:rPr>
              <a:t>Eggs and eggshells, which are tiny (about 1mm) and pale yellow skins that nymphs shed as they grow larger.</a:t>
            </a:r>
            <a:endParaRPr lang="en-US" sz="1600" dirty="0">
              <a:solidFill>
                <a:schemeClr val="accent4"/>
              </a:solidFill>
            </a:endParaRPr>
          </a:p>
          <a:p>
            <a:endParaRPr lang="en-US" sz="2000" dirty="0">
              <a:solidFill>
                <a:schemeClr val="accent4"/>
              </a:solidFill>
              <a:ea typeface="+mn-lt"/>
              <a:cs typeface="+mn-lt"/>
            </a:endParaRPr>
          </a:p>
          <a:p>
            <a:pPr marL="285750" indent="-285750">
              <a:buFont typeface="Arial"/>
              <a:buChar char="•"/>
            </a:pPr>
            <a:r>
              <a:rPr lang="en-US" sz="2000" dirty="0">
                <a:solidFill>
                  <a:schemeClr val="accent4"/>
                </a:solidFill>
                <a:ea typeface="+mn-lt"/>
                <a:cs typeface="+mn-lt"/>
              </a:rPr>
              <a:t>Live bed bugs.</a:t>
            </a:r>
            <a:endParaRPr lang="en-US" sz="1600" dirty="0">
              <a:solidFill>
                <a:schemeClr val="accent4"/>
              </a:solidFill>
              <a:ea typeface="+mn-lt"/>
              <a:cs typeface="+mn-lt"/>
            </a:endParaRPr>
          </a:p>
          <a:p>
            <a:endParaRPr lang="en-US" sz="2000" dirty="0">
              <a:solidFill>
                <a:schemeClr val="accent4"/>
              </a:solidFill>
              <a:cs typeface="Sabon Next LT"/>
            </a:endParaRPr>
          </a:p>
        </p:txBody>
      </p:sp>
      <p:pic>
        <p:nvPicPr>
          <p:cNvPr id="11" name="Picture 10" descr="A person with red rash on their back&#10;&#10;Description automatically generated">
            <a:extLst>
              <a:ext uri="{FF2B5EF4-FFF2-40B4-BE49-F238E27FC236}">
                <a16:creationId xmlns:a16="http://schemas.microsoft.com/office/drawing/2014/main" id="{A5B5DC1E-8779-FF8B-9020-36D2961DEC18}"/>
              </a:ext>
            </a:extLst>
          </p:cNvPr>
          <p:cNvPicPr>
            <a:picLocks noChangeAspect="1"/>
          </p:cNvPicPr>
          <p:nvPr/>
        </p:nvPicPr>
        <p:blipFill>
          <a:blip r:embed="rId2"/>
          <a:stretch>
            <a:fillRect/>
          </a:stretch>
        </p:blipFill>
        <p:spPr>
          <a:xfrm flipH="1">
            <a:off x="5561916" y="1347878"/>
            <a:ext cx="3074958" cy="2014449"/>
          </a:xfrm>
          <a:prstGeom prst="rect">
            <a:avLst/>
          </a:prstGeom>
        </p:spPr>
      </p:pic>
      <p:pic>
        <p:nvPicPr>
          <p:cNvPr id="12" name="Picture 11">
            <a:extLst>
              <a:ext uri="{FF2B5EF4-FFF2-40B4-BE49-F238E27FC236}">
                <a16:creationId xmlns:a16="http://schemas.microsoft.com/office/drawing/2014/main" id="{7E2E55D2-53CD-A929-5CBF-A36E844D96AC}"/>
              </a:ext>
            </a:extLst>
          </p:cNvPr>
          <p:cNvPicPr>
            <a:picLocks noChangeAspect="1"/>
          </p:cNvPicPr>
          <p:nvPr/>
        </p:nvPicPr>
        <p:blipFill rotWithShape="1">
          <a:blip r:embed="rId3"/>
          <a:srcRect l="26087" t="-1802" r="-1242" b="19640"/>
          <a:stretch/>
        </p:blipFill>
        <p:spPr>
          <a:xfrm>
            <a:off x="5967089" y="3426159"/>
            <a:ext cx="2274326" cy="2867003"/>
          </a:xfrm>
          <a:prstGeom prst="rect">
            <a:avLst/>
          </a:prstGeom>
        </p:spPr>
      </p:pic>
    </p:spTree>
    <p:extLst>
      <p:ext uri="{BB962C8B-B14F-4D97-AF65-F5344CB8AC3E}">
        <p14:creationId xmlns:p14="http://schemas.microsoft.com/office/powerpoint/2010/main" val="171949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02F144-CCC8-D344-E05B-BAFBABDA8629}"/>
              </a:ext>
            </a:extLst>
          </p:cNvPr>
          <p:cNvSpPr>
            <a:spLocks noGrp="1"/>
          </p:cNvSpPr>
          <p:nvPr>
            <p:ph type="sldNum" sz="quarter" idx="4"/>
          </p:nvPr>
        </p:nvSpPr>
        <p:spPr/>
        <p:txBody>
          <a:bodyPr/>
          <a:lstStyle/>
          <a:p>
            <a:fld id="{9B6C6909-76DB-DD44-B40F-DC1AA2F0D687}" type="slidenum">
              <a:rPr lang="en-US" smtClean="0"/>
              <a:pPr/>
              <a:t>4</a:t>
            </a:fld>
            <a:endParaRPr lang="en-US" dirty="0"/>
          </a:p>
        </p:txBody>
      </p:sp>
      <p:sp>
        <p:nvSpPr>
          <p:cNvPr id="10" name="Title 1">
            <a:extLst>
              <a:ext uri="{FF2B5EF4-FFF2-40B4-BE49-F238E27FC236}">
                <a16:creationId xmlns:a16="http://schemas.microsoft.com/office/drawing/2014/main" id="{D53B219B-7E3A-7E84-6386-37313F0CFB09}"/>
              </a:ext>
            </a:extLst>
          </p:cNvPr>
          <p:cNvSpPr>
            <a:spLocks noGrp="1"/>
          </p:cNvSpPr>
          <p:nvPr/>
        </p:nvSpPr>
        <p:spPr>
          <a:xfrm>
            <a:off x="144157" y="-941638"/>
            <a:ext cx="6894389" cy="2205661"/>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a:t>Where bed bugs hide </a:t>
            </a:r>
          </a:p>
        </p:txBody>
      </p:sp>
      <p:sp>
        <p:nvSpPr>
          <p:cNvPr id="11" name="Text Placeholder 2">
            <a:extLst>
              <a:ext uri="{FF2B5EF4-FFF2-40B4-BE49-F238E27FC236}">
                <a16:creationId xmlns:a16="http://schemas.microsoft.com/office/drawing/2014/main" id="{A2E339BF-E6D7-DD0E-AF02-6813852EE723}"/>
              </a:ext>
            </a:extLst>
          </p:cNvPr>
          <p:cNvSpPr>
            <a:spLocks noGrp="1"/>
          </p:cNvSpPr>
          <p:nvPr/>
        </p:nvSpPr>
        <p:spPr>
          <a:xfrm>
            <a:off x="145735" y="1308443"/>
            <a:ext cx="4698534" cy="4331933"/>
          </a:xfrm>
          <a:prstGeom prst="rect">
            <a:avLst/>
          </a:prstGeom>
        </p:spPr>
        <p:txBody>
          <a:bodyPr vert="horz" lIns="91440" tIns="0" rIns="9144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00000"/>
              </a:lnSpc>
              <a:spcBef>
                <a:spcPts val="0"/>
              </a:spcBef>
              <a:buFont typeface="Arial" panose="020B0604020202020204" pitchFamily="34" charset="0"/>
              <a:buChar char="•"/>
              <a:defRPr sz="2400" kern="1200">
                <a:solidFill>
                  <a:schemeClr val="accent6"/>
                </a:solidFill>
                <a:latin typeface="+mn-lt"/>
                <a:ea typeface="+mn-ea"/>
                <a:cs typeface="+mn-cs"/>
              </a:defRPr>
            </a:lvl2pPr>
            <a:lvl3pPr marL="685800" indent="-347472" algn="l" defTabSz="914400" rtl="0" eaLnBrk="1" latinLnBrk="0" hangingPunct="1">
              <a:lnSpc>
                <a:spcPct val="100000"/>
              </a:lnSpc>
              <a:spcBef>
                <a:spcPts val="0"/>
              </a:spcBef>
              <a:buFont typeface="Arial" panose="020B0604020202020204" pitchFamily="34" charset="0"/>
              <a:buChar char="•"/>
              <a:defRPr sz="24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har char="•"/>
            </a:pPr>
            <a:r>
              <a:rPr lang="en-US" dirty="0">
                <a:solidFill>
                  <a:schemeClr val="accent4"/>
                </a:solidFill>
                <a:ea typeface="+mn-lt"/>
                <a:cs typeface="+mn-lt"/>
              </a:rPr>
              <a:t>Around the bed, they can be found near the piping, seams and tags of the mattress and box spring, and in cracks on the bed frame and headboard.</a:t>
            </a:r>
            <a:endParaRPr lang="en-US" dirty="0">
              <a:solidFill>
                <a:schemeClr val="accent4"/>
              </a:solidFill>
              <a:cs typeface="Sabon Next LT"/>
            </a:endParaRPr>
          </a:p>
          <a:p>
            <a:pPr marL="342900" indent="-342900">
              <a:buChar char="•"/>
            </a:pPr>
            <a:endParaRPr lang="en-US" dirty="0">
              <a:solidFill>
                <a:schemeClr val="accent4"/>
              </a:solidFill>
              <a:ea typeface="+mn-lt"/>
              <a:cs typeface="+mn-lt"/>
            </a:endParaRPr>
          </a:p>
          <a:p>
            <a:pPr marL="342900" indent="-342900">
              <a:buChar char="•"/>
            </a:pPr>
            <a:r>
              <a:rPr lang="en-US" dirty="0">
                <a:solidFill>
                  <a:schemeClr val="accent4"/>
                </a:solidFill>
                <a:ea typeface="+mn-lt"/>
                <a:cs typeface="+mn-lt"/>
              </a:rPr>
              <a:t>You may also find bed bugs in</a:t>
            </a:r>
          </a:p>
          <a:p>
            <a:pPr marL="690245" lvl="1" indent="-342900">
              <a:buFont typeface="Courier New" panose="020B0604020202020204" pitchFamily="34" charset="0"/>
              <a:buChar char="o"/>
            </a:pPr>
            <a:r>
              <a:rPr lang="en-US" dirty="0">
                <a:solidFill>
                  <a:schemeClr val="accent4"/>
                </a:solidFill>
                <a:ea typeface="+mn-lt"/>
                <a:cs typeface="+mn-lt"/>
              </a:rPr>
              <a:t>Seams of chairs and couches, between cushions, and in the folds of curtains.</a:t>
            </a:r>
          </a:p>
          <a:p>
            <a:pPr marL="690245" lvl="1" indent="-342900">
              <a:buFont typeface="Courier New" panose="020B0604020202020204" pitchFamily="34" charset="0"/>
              <a:buChar char="o"/>
            </a:pPr>
            <a:r>
              <a:rPr lang="en-US" dirty="0">
                <a:solidFill>
                  <a:schemeClr val="accent4"/>
                </a:solidFill>
                <a:ea typeface="+mn-lt"/>
                <a:cs typeface="+mn-lt"/>
              </a:rPr>
              <a:t>In drawer joints.</a:t>
            </a:r>
          </a:p>
          <a:p>
            <a:pPr marL="690245" lvl="1" indent="-342900">
              <a:buFont typeface="Courier New" panose="020B0604020202020204" pitchFamily="34" charset="0"/>
              <a:buChar char="o"/>
            </a:pPr>
            <a:r>
              <a:rPr lang="en-US" dirty="0">
                <a:solidFill>
                  <a:schemeClr val="accent4"/>
                </a:solidFill>
                <a:ea typeface="+mn-lt"/>
                <a:cs typeface="+mn-lt"/>
              </a:rPr>
              <a:t>Under loose wallpaper</a:t>
            </a:r>
          </a:p>
          <a:p>
            <a:pPr marL="342900" indent="-342900">
              <a:buChar char="•"/>
            </a:pPr>
            <a:endParaRPr lang="en-US" dirty="0">
              <a:solidFill>
                <a:schemeClr val="accent4"/>
              </a:solidFill>
              <a:ea typeface="+mn-lt"/>
              <a:cs typeface="+mn-lt"/>
            </a:endParaRPr>
          </a:p>
          <a:p>
            <a:pPr marL="342900" indent="-342900">
              <a:buChar char="•"/>
            </a:pPr>
            <a:endParaRPr lang="en-US" dirty="0">
              <a:solidFill>
                <a:schemeClr val="accent4"/>
              </a:solidFill>
              <a:ea typeface="+mn-lt"/>
              <a:cs typeface="+mn-lt"/>
            </a:endParaRPr>
          </a:p>
          <a:p>
            <a:endParaRPr lang="en-US" dirty="0">
              <a:solidFill>
                <a:schemeClr val="accent4"/>
              </a:solidFill>
              <a:ea typeface="+mn-lt"/>
              <a:cs typeface="+mn-lt"/>
            </a:endParaRPr>
          </a:p>
        </p:txBody>
      </p:sp>
      <p:pic>
        <p:nvPicPr>
          <p:cNvPr id="12" name="Picture 11" descr="A bed with bugs on it&#10;&#10;Description automatically generated">
            <a:extLst>
              <a:ext uri="{FF2B5EF4-FFF2-40B4-BE49-F238E27FC236}">
                <a16:creationId xmlns:a16="http://schemas.microsoft.com/office/drawing/2014/main" id="{15C905BA-7BB5-75F9-13C6-92755FB68851}"/>
              </a:ext>
            </a:extLst>
          </p:cNvPr>
          <p:cNvPicPr>
            <a:picLocks noChangeAspect="1"/>
          </p:cNvPicPr>
          <p:nvPr/>
        </p:nvPicPr>
        <p:blipFill rotWithShape="1">
          <a:blip r:embed="rId2"/>
          <a:srcRect r="31398" b="385"/>
          <a:stretch/>
        </p:blipFill>
        <p:spPr>
          <a:xfrm>
            <a:off x="4843222" y="2160157"/>
            <a:ext cx="3987164" cy="2847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3982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B59138-2AA5-F353-1616-B185F3C4AADD}"/>
              </a:ext>
            </a:extLst>
          </p:cNvPr>
          <p:cNvSpPr>
            <a:spLocks noGrp="1"/>
          </p:cNvSpPr>
          <p:nvPr>
            <p:ph type="sldNum" sz="quarter" idx="4"/>
          </p:nvPr>
        </p:nvSpPr>
        <p:spPr/>
        <p:txBody>
          <a:bodyPr/>
          <a:lstStyle/>
          <a:p>
            <a:fld id="{9B6C6909-76DB-DD44-B40F-DC1AA2F0D687}" type="slidenum">
              <a:rPr lang="en-US" smtClean="0"/>
              <a:pPr/>
              <a:t>5</a:t>
            </a:fld>
            <a:endParaRPr lang="en-US" dirty="0"/>
          </a:p>
        </p:txBody>
      </p:sp>
      <p:sp>
        <p:nvSpPr>
          <p:cNvPr id="10" name="Title 1">
            <a:extLst>
              <a:ext uri="{FF2B5EF4-FFF2-40B4-BE49-F238E27FC236}">
                <a16:creationId xmlns:a16="http://schemas.microsoft.com/office/drawing/2014/main" id="{FD5E8954-9BCB-7FD9-A210-38DC54382D45}"/>
              </a:ext>
            </a:extLst>
          </p:cNvPr>
          <p:cNvSpPr>
            <a:spLocks noGrp="1"/>
          </p:cNvSpPr>
          <p:nvPr/>
        </p:nvSpPr>
        <p:spPr>
          <a:xfrm>
            <a:off x="147044" y="709172"/>
            <a:ext cx="5754697" cy="1011526"/>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Arial" panose="020B0604020202020204" pitchFamily="34" charset="0"/>
              </a:defRPr>
            </a:lvl1pPr>
          </a:lstStyle>
          <a:p>
            <a:r>
              <a:rPr lang="en-US">
                <a:cs typeface="Arial"/>
              </a:rPr>
              <a:t>How to tell if you've been bitten</a:t>
            </a:r>
            <a:endParaRPr lang="en-US"/>
          </a:p>
        </p:txBody>
      </p:sp>
      <p:sp>
        <p:nvSpPr>
          <p:cNvPr id="11" name="Content Placeholder 2">
            <a:extLst>
              <a:ext uri="{FF2B5EF4-FFF2-40B4-BE49-F238E27FC236}">
                <a16:creationId xmlns:a16="http://schemas.microsoft.com/office/drawing/2014/main" id="{75111C33-898C-4414-4665-5136EB6FC126}"/>
              </a:ext>
            </a:extLst>
          </p:cNvPr>
          <p:cNvSpPr>
            <a:spLocks noGrp="1"/>
          </p:cNvSpPr>
          <p:nvPr/>
        </p:nvSpPr>
        <p:spPr>
          <a:xfrm>
            <a:off x="1784" y="1827200"/>
            <a:ext cx="6779055" cy="5179985"/>
          </a:xfrm>
          <a:prstGeom prst="rect">
            <a:avLst/>
          </a:prstGeom>
        </p:spPr>
        <p:txBody>
          <a:bodyPr vert="horz" lIns="91440" tIns="0" rIns="91440" bIns="0" rtlCol="0" anchor="t">
            <a:no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indent="-347345"/>
            <a:r>
              <a:rPr lang="en-US" sz="2000" dirty="0">
                <a:solidFill>
                  <a:schemeClr val="accent4"/>
                </a:solidFill>
                <a:ea typeface="+mn-lt"/>
                <a:cs typeface="+mn-lt"/>
              </a:rPr>
              <a:t>Bed bug bites affect each person differently. Signs of a bed bug bites include:</a:t>
            </a:r>
          </a:p>
          <a:p>
            <a:pPr lvl="1" indent="-347345">
              <a:buFont typeface="Courier New" panose="020B0604020202020204" pitchFamily="34" charset="0"/>
              <a:buChar char="o"/>
            </a:pPr>
            <a:r>
              <a:rPr lang="en-US" sz="2000" dirty="0">
                <a:solidFill>
                  <a:schemeClr val="accent4"/>
                </a:solidFill>
                <a:ea typeface="+mn-lt"/>
                <a:cs typeface="+mn-lt"/>
              </a:rPr>
              <a:t>No physical signs</a:t>
            </a:r>
          </a:p>
          <a:p>
            <a:pPr lvl="1" indent="-347345">
              <a:buFont typeface="Courier New" panose="020B0604020202020204" pitchFamily="34" charset="0"/>
              <a:buChar char="o"/>
            </a:pPr>
            <a:r>
              <a:rPr lang="en-US" sz="2000" dirty="0">
                <a:solidFill>
                  <a:schemeClr val="accent4"/>
                </a:solidFill>
                <a:ea typeface="+mn-lt"/>
                <a:cs typeface="+mn-lt"/>
              </a:rPr>
              <a:t>Small bite marks</a:t>
            </a:r>
          </a:p>
          <a:p>
            <a:pPr lvl="1" indent="-347345">
              <a:buFont typeface="Courier New" panose="020B0604020202020204" pitchFamily="34" charset="0"/>
              <a:buChar char="o"/>
            </a:pPr>
            <a:r>
              <a:rPr lang="en-US" sz="2000" dirty="0">
                <a:solidFill>
                  <a:schemeClr val="accent4"/>
                </a:solidFill>
                <a:ea typeface="+mn-lt"/>
                <a:cs typeface="+mn-lt"/>
              </a:rPr>
              <a:t>Serious allergic reactions (rare).</a:t>
            </a:r>
          </a:p>
          <a:p>
            <a:pPr marL="347345" indent="-347345"/>
            <a:r>
              <a:rPr lang="en-US" sz="2000" dirty="0">
                <a:solidFill>
                  <a:schemeClr val="accent4"/>
                </a:solidFill>
                <a:ea typeface="+mn-lt"/>
                <a:cs typeface="+mn-lt"/>
              </a:rPr>
              <a:t>When bed bugs bite, they inject fluids that prevents a person from feeling the bite when it happens. Most people do not notice the bite marks until they appear from one to several days after the initial bite.</a:t>
            </a:r>
          </a:p>
          <a:p>
            <a:pPr marL="347345" indent="-347345"/>
            <a:r>
              <a:rPr lang="en-US" sz="2000" dirty="0">
                <a:solidFill>
                  <a:schemeClr val="accent4"/>
                </a:solidFill>
                <a:ea typeface="+mn-lt"/>
                <a:cs typeface="+mn-lt"/>
              </a:rPr>
              <a:t>Bites look similar to mosquito or flea bites—a slightly swollen and red area that may itch and be irritating. The bite marks may be random or appear in a straight line.</a:t>
            </a:r>
          </a:p>
          <a:p>
            <a:pPr marL="347345" indent="-347345"/>
            <a:endParaRPr lang="en-US" sz="2000" dirty="0">
              <a:solidFill>
                <a:schemeClr val="accent4"/>
              </a:solidFill>
              <a:ea typeface="+mn-lt"/>
              <a:cs typeface="+mn-lt"/>
            </a:endParaRPr>
          </a:p>
        </p:txBody>
      </p:sp>
      <p:sp>
        <p:nvSpPr>
          <p:cNvPr id="12" name="Slide Number Placeholder 22">
            <a:extLst>
              <a:ext uri="{FF2B5EF4-FFF2-40B4-BE49-F238E27FC236}">
                <a16:creationId xmlns:a16="http://schemas.microsoft.com/office/drawing/2014/main" id="{94FF72B7-0438-3641-5939-75128934B0DF}"/>
              </a:ext>
            </a:extLst>
          </p:cNvPr>
          <p:cNvSpPr>
            <a:spLocks noGrp="1"/>
          </p:cNvSpPr>
          <p:nvPr/>
        </p:nvSpPr>
        <p:spPr>
          <a:xfrm>
            <a:off x="10501312" y="600074"/>
            <a:ext cx="1067589" cy="471489"/>
          </a:xfrm>
          <a:prstGeom prst="rect">
            <a:avLst/>
          </a:prstGeom>
        </p:spPr>
        <p:txBody>
          <a:bodyPr vert="horz" lIns="91440" tIns="45720" rIns="0" bIns="45720" rtlCol="0" anchor="ctr"/>
          <a:lstStyle>
            <a:defPPr>
              <a:defRPr lang="en-US"/>
            </a:defPPr>
            <a:lvl1pPr marL="0" algn="r" defTabSz="457200" rtl="0" eaLnBrk="1" latinLnBrk="0" hangingPunct="1">
              <a:defRPr sz="1600" kern="1200">
                <a:solidFill>
                  <a:schemeClr val="accent6"/>
                </a:solidFill>
                <a:latin typeface="+mj-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13" name="Picture 12" descr="A poster with text and images of mosquito bites&#10;&#10;Description automatically generated">
            <a:extLst>
              <a:ext uri="{FF2B5EF4-FFF2-40B4-BE49-F238E27FC236}">
                <a16:creationId xmlns:a16="http://schemas.microsoft.com/office/drawing/2014/main" id="{E5837B17-69DB-51AB-0334-FDD7AF2E0A82}"/>
              </a:ext>
            </a:extLst>
          </p:cNvPr>
          <p:cNvPicPr>
            <a:picLocks noChangeAspect="1"/>
          </p:cNvPicPr>
          <p:nvPr/>
        </p:nvPicPr>
        <p:blipFill>
          <a:blip r:embed="rId2"/>
          <a:stretch>
            <a:fillRect/>
          </a:stretch>
        </p:blipFill>
        <p:spPr>
          <a:xfrm>
            <a:off x="6509847" y="2303887"/>
            <a:ext cx="2632903" cy="2598179"/>
          </a:xfrm>
          <a:prstGeom prst="rect">
            <a:avLst/>
          </a:prstGeom>
        </p:spPr>
      </p:pic>
    </p:spTree>
    <p:extLst>
      <p:ext uri="{BB962C8B-B14F-4D97-AF65-F5344CB8AC3E}">
        <p14:creationId xmlns:p14="http://schemas.microsoft.com/office/powerpoint/2010/main" val="407286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01D86F-83F3-5596-6D8A-38681975447A}"/>
              </a:ext>
            </a:extLst>
          </p:cNvPr>
          <p:cNvSpPr>
            <a:spLocks noGrp="1"/>
          </p:cNvSpPr>
          <p:nvPr>
            <p:ph type="sldNum" sz="quarter" idx="4"/>
          </p:nvPr>
        </p:nvSpPr>
        <p:spPr/>
        <p:txBody>
          <a:bodyPr/>
          <a:lstStyle/>
          <a:p>
            <a:fld id="{9B6C6909-76DB-DD44-B40F-DC1AA2F0D687}" type="slidenum">
              <a:rPr lang="en-US" smtClean="0"/>
              <a:pPr/>
              <a:t>6</a:t>
            </a:fld>
            <a:endParaRPr lang="en-US" dirty="0"/>
          </a:p>
        </p:txBody>
      </p:sp>
      <p:sp>
        <p:nvSpPr>
          <p:cNvPr id="11" name="Title 1">
            <a:extLst>
              <a:ext uri="{FF2B5EF4-FFF2-40B4-BE49-F238E27FC236}">
                <a16:creationId xmlns:a16="http://schemas.microsoft.com/office/drawing/2014/main" id="{FD5E8954-9BCB-7FD9-A210-38DC54382D45}"/>
              </a:ext>
            </a:extLst>
          </p:cNvPr>
          <p:cNvSpPr>
            <a:spLocks noGrp="1"/>
          </p:cNvSpPr>
          <p:nvPr/>
        </p:nvSpPr>
        <p:spPr>
          <a:xfrm>
            <a:off x="144032" y="262397"/>
            <a:ext cx="7965461" cy="994164"/>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Arial" panose="020B0604020202020204" pitchFamily="34" charset="0"/>
              </a:defRPr>
            </a:lvl1pPr>
          </a:lstStyle>
          <a:p>
            <a:r>
              <a:rPr lang="en-US">
                <a:cs typeface="Arial"/>
              </a:rPr>
              <a:t>Preventing bed bugs</a:t>
            </a:r>
            <a:endParaRPr lang="en-US"/>
          </a:p>
        </p:txBody>
      </p:sp>
      <p:sp>
        <p:nvSpPr>
          <p:cNvPr id="12" name="Content Placeholder 2">
            <a:extLst>
              <a:ext uri="{FF2B5EF4-FFF2-40B4-BE49-F238E27FC236}">
                <a16:creationId xmlns:a16="http://schemas.microsoft.com/office/drawing/2014/main" id="{75111C33-898C-4414-4665-5136EB6FC126}"/>
              </a:ext>
            </a:extLst>
          </p:cNvPr>
          <p:cNvSpPr>
            <a:spLocks noGrp="1"/>
          </p:cNvSpPr>
          <p:nvPr/>
        </p:nvSpPr>
        <p:spPr>
          <a:xfrm>
            <a:off x="146468" y="1260684"/>
            <a:ext cx="7965460" cy="4821171"/>
          </a:xfrm>
          <a:prstGeom prst="rect">
            <a:avLst/>
          </a:prstGeom>
        </p:spPr>
        <p:txBody>
          <a:bodyPr vert="horz" lIns="91440" tIns="0" rIns="91440" bIns="0" rtlCol="0" anchor="t">
            <a:normAutofit/>
          </a:bodyPr>
          <a:lstStyle>
            <a:lvl1pPr marL="347472"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11430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indent="-347345"/>
            <a:r>
              <a:rPr lang="en-US" sz="2000" dirty="0">
                <a:solidFill>
                  <a:schemeClr val="accent4"/>
                </a:solidFill>
                <a:ea typeface="+mn-lt"/>
                <a:cs typeface="+mn-lt"/>
              </a:rPr>
              <a:t>Bed bugs are great hitchhikers. They can move from an infested site to a new home by traveling on furniture, bedding, luggage, boxes and clothing.</a:t>
            </a:r>
          </a:p>
          <a:p>
            <a:pPr marL="347345" indent="-347345"/>
            <a:r>
              <a:rPr lang="en-US" sz="2000" dirty="0">
                <a:solidFill>
                  <a:schemeClr val="accent4"/>
                </a:solidFill>
                <a:ea typeface="+mn-lt"/>
                <a:cs typeface="+mn-lt"/>
              </a:rPr>
              <a:t>Check secondhand furniture, beds and couches for any signs of bed bug infestation before bringing them home.</a:t>
            </a:r>
          </a:p>
          <a:p>
            <a:pPr marL="347345" indent="-347345"/>
            <a:r>
              <a:rPr lang="en-US" sz="2000" dirty="0">
                <a:solidFill>
                  <a:schemeClr val="accent4"/>
                </a:solidFill>
              </a:rPr>
              <a:t>Regularly wash and heat-dry your bed sheets, blankets, bedspreads and any clothing that touches the floor.</a:t>
            </a:r>
            <a:endParaRPr lang="en-US" sz="2000">
              <a:solidFill>
                <a:schemeClr val="accent4"/>
              </a:solidFill>
              <a:cs typeface="Sabon Next LT"/>
            </a:endParaRPr>
          </a:p>
          <a:p>
            <a:pPr marL="347345" indent="-347345"/>
            <a:r>
              <a:rPr lang="en-US" sz="2000" dirty="0">
                <a:solidFill>
                  <a:schemeClr val="accent4"/>
                </a:solidFill>
                <a:ea typeface="+mn-lt"/>
                <a:cs typeface="+mn-lt"/>
              </a:rPr>
              <a:t>Carefully vacuum rugs, floors, upholstered furniture, bed frames, under beds, around bed legs, and all cracks and crevices around the room. Change the bag after each use so the bed bugs can’t escape</a:t>
            </a:r>
          </a:p>
          <a:p>
            <a:pPr marL="347345" indent="-347345"/>
            <a:endParaRPr lang="en-US" sz="2000" dirty="0">
              <a:solidFill>
                <a:schemeClr val="accent4"/>
              </a:solidFill>
              <a:ea typeface="+mn-lt"/>
              <a:cs typeface="+mn-lt"/>
            </a:endParaRPr>
          </a:p>
          <a:p>
            <a:pPr marL="347345" indent="-347345"/>
            <a:endParaRPr lang="en-US" sz="2000" dirty="0">
              <a:solidFill>
                <a:schemeClr val="accent4"/>
              </a:solidFill>
              <a:ea typeface="+mn-lt"/>
              <a:cs typeface="+mn-lt"/>
            </a:endParaRPr>
          </a:p>
        </p:txBody>
      </p:sp>
      <p:sp>
        <p:nvSpPr>
          <p:cNvPr id="13" name="Slide Number Placeholder 22">
            <a:extLst>
              <a:ext uri="{FF2B5EF4-FFF2-40B4-BE49-F238E27FC236}">
                <a16:creationId xmlns:a16="http://schemas.microsoft.com/office/drawing/2014/main" id="{94FF72B7-0438-3641-5939-75128934B0DF}"/>
              </a:ext>
            </a:extLst>
          </p:cNvPr>
          <p:cNvSpPr>
            <a:spLocks noGrp="1"/>
          </p:cNvSpPr>
          <p:nvPr/>
        </p:nvSpPr>
        <p:spPr>
          <a:xfrm>
            <a:off x="10501312" y="600074"/>
            <a:ext cx="1067589" cy="471489"/>
          </a:xfrm>
          <a:prstGeom prst="rect">
            <a:avLst/>
          </a:prstGeom>
        </p:spPr>
        <p:txBody>
          <a:bodyPr vert="horz" lIns="91440" tIns="45720" rIns="0" bIns="45720" rtlCol="0" anchor="ctr"/>
          <a:lstStyle>
            <a:defPPr>
              <a:defRPr lang="en-US"/>
            </a:defPPr>
            <a:lvl1pPr marL="0" algn="r" defTabSz="457200" rtl="0" eaLnBrk="1" latinLnBrk="0" hangingPunct="1">
              <a:defRPr sz="1600" kern="1200">
                <a:solidFill>
                  <a:schemeClr val="accent6"/>
                </a:solidFill>
                <a:latin typeface="+mj-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6</a:t>
            </a:fld>
            <a:endParaRPr lang="en-US"/>
          </a:p>
        </p:txBody>
      </p:sp>
      <p:pic>
        <p:nvPicPr>
          <p:cNvPr id="14" name="Picture 13" descr="A hand holding a magnifying glass over a bed with bugs&#10;&#10;Description automatically generated">
            <a:extLst>
              <a:ext uri="{FF2B5EF4-FFF2-40B4-BE49-F238E27FC236}">
                <a16:creationId xmlns:a16="http://schemas.microsoft.com/office/drawing/2014/main" id="{FBA4D84E-96B0-A2BD-177A-52B691D08569}"/>
              </a:ext>
            </a:extLst>
          </p:cNvPr>
          <p:cNvPicPr>
            <a:picLocks noChangeAspect="1"/>
          </p:cNvPicPr>
          <p:nvPr/>
        </p:nvPicPr>
        <p:blipFill>
          <a:blip r:embed="rId2"/>
          <a:stretch>
            <a:fillRect/>
          </a:stretch>
        </p:blipFill>
        <p:spPr>
          <a:xfrm>
            <a:off x="2679572" y="4809698"/>
            <a:ext cx="2621641" cy="1803704"/>
          </a:xfrm>
          <a:prstGeom prst="rect">
            <a:avLst/>
          </a:prstGeom>
        </p:spPr>
      </p:pic>
      <p:pic>
        <p:nvPicPr>
          <p:cNvPr id="15" name="Picture 14">
            <a:extLst>
              <a:ext uri="{FF2B5EF4-FFF2-40B4-BE49-F238E27FC236}">
                <a16:creationId xmlns:a16="http://schemas.microsoft.com/office/drawing/2014/main" id="{16D11DA5-1D79-2E19-3794-669A59C99BE4}"/>
              </a:ext>
            </a:extLst>
          </p:cNvPr>
          <p:cNvPicPr>
            <a:picLocks noChangeAspect="1"/>
          </p:cNvPicPr>
          <p:nvPr/>
        </p:nvPicPr>
        <p:blipFill>
          <a:blip r:embed="rId3"/>
          <a:stretch>
            <a:fillRect/>
          </a:stretch>
        </p:blipFill>
        <p:spPr>
          <a:xfrm>
            <a:off x="5666780" y="4651992"/>
            <a:ext cx="3321824" cy="2207110"/>
          </a:xfrm>
          <a:prstGeom prst="rect">
            <a:avLst/>
          </a:prstGeom>
        </p:spPr>
      </p:pic>
    </p:spTree>
    <p:extLst>
      <p:ext uri="{BB962C8B-B14F-4D97-AF65-F5344CB8AC3E}">
        <p14:creationId xmlns:p14="http://schemas.microsoft.com/office/powerpoint/2010/main" val="417113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89673B-3AB9-5FF9-D054-764112304CA9}"/>
              </a:ext>
            </a:extLst>
          </p:cNvPr>
          <p:cNvSpPr>
            <a:spLocks noGrp="1"/>
          </p:cNvSpPr>
          <p:nvPr>
            <p:ph type="sldNum" sz="quarter" idx="4"/>
          </p:nvPr>
        </p:nvSpPr>
        <p:spPr/>
        <p:txBody>
          <a:bodyPr/>
          <a:lstStyle/>
          <a:p>
            <a:fld id="{9B6C6909-76DB-DD44-B40F-DC1AA2F0D687}" type="slidenum">
              <a:rPr lang="en-US" smtClean="0"/>
              <a:pPr/>
              <a:t>7</a:t>
            </a:fld>
            <a:endParaRPr lang="en-US" dirty="0"/>
          </a:p>
        </p:txBody>
      </p:sp>
      <p:sp>
        <p:nvSpPr>
          <p:cNvPr id="17" name="Title 1">
            <a:extLst>
              <a:ext uri="{FF2B5EF4-FFF2-40B4-BE49-F238E27FC236}">
                <a16:creationId xmlns:a16="http://schemas.microsoft.com/office/drawing/2014/main" id="{B28A34A6-22BC-27A4-2C79-EE98A4943B14}"/>
              </a:ext>
            </a:extLst>
          </p:cNvPr>
          <p:cNvSpPr>
            <a:spLocks noGrp="1"/>
          </p:cNvSpPr>
          <p:nvPr/>
        </p:nvSpPr>
        <p:spPr>
          <a:xfrm>
            <a:off x="291096" y="211502"/>
            <a:ext cx="7849938" cy="1222385"/>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a:t>How to get rid of bed bugs</a:t>
            </a:r>
          </a:p>
        </p:txBody>
      </p:sp>
      <p:sp>
        <p:nvSpPr>
          <p:cNvPr id="18" name="Content Placeholder 4">
            <a:extLst>
              <a:ext uri="{FF2B5EF4-FFF2-40B4-BE49-F238E27FC236}">
                <a16:creationId xmlns:a16="http://schemas.microsoft.com/office/drawing/2014/main" id="{AEF9954A-E263-8A7E-58B1-4D03F7D1BD9B}"/>
              </a:ext>
            </a:extLst>
          </p:cNvPr>
          <p:cNvSpPr>
            <a:spLocks noGrp="1"/>
          </p:cNvSpPr>
          <p:nvPr/>
        </p:nvSpPr>
        <p:spPr>
          <a:xfrm>
            <a:off x="144383" y="1540998"/>
            <a:ext cx="6419836" cy="5072295"/>
          </a:xfrm>
          <a:prstGeom prst="rect">
            <a:avLst/>
          </a:prstGeom>
        </p:spPr>
        <p:txBody>
          <a:bodyPr vert="horz" lIns="91440" tIns="0" rIns="91440" bIns="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accent6"/>
                </a:solidFill>
                <a:latin typeface="+mn-lt"/>
                <a:ea typeface="+mn-ea"/>
                <a:cs typeface="+mn-cs"/>
              </a:defRPr>
            </a:lvl1pPr>
            <a:lvl2pPr marL="283464" indent="-283464"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2pPr>
            <a:lvl3pPr marL="283464" indent="-283464"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3pPr>
            <a:lvl4pPr marL="283464" indent="-283464"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4pPr>
            <a:lvl5pPr marL="283464" indent="-283464"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accent4"/>
                </a:solidFill>
                <a:ea typeface="+mn-lt"/>
                <a:cs typeface="+mn-lt"/>
              </a:rPr>
              <a:t>There are both chemical and non-chemical approaches are available. While using one or the other works, an approach that uses a combination of both can be the most effective.</a:t>
            </a:r>
          </a:p>
          <a:p>
            <a:pPr marL="342900" indent="-342900">
              <a:buChar char="•"/>
            </a:pPr>
            <a:r>
              <a:rPr lang="en-US" sz="2000" u="sng" dirty="0">
                <a:solidFill>
                  <a:schemeClr val="accent4"/>
                </a:solidFill>
                <a:cs typeface="Sabon Next LT"/>
              </a:rPr>
              <a:t>Chemical approaches</a:t>
            </a:r>
            <a:r>
              <a:rPr lang="en-US" sz="2000" dirty="0">
                <a:solidFill>
                  <a:schemeClr val="accent4"/>
                </a:solidFill>
                <a:cs typeface="Sabon Next LT"/>
              </a:rPr>
              <a:t> include pesticides that may be purchased at Walmart and sprayed onto infested surfaces.</a:t>
            </a:r>
          </a:p>
          <a:p>
            <a:pPr marL="342900" indent="-342900">
              <a:buChar char="•"/>
            </a:pPr>
            <a:r>
              <a:rPr lang="en-US" sz="2000" u="sng" dirty="0">
                <a:solidFill>
                  <a:schemeClr val="accent4"/>
                </a:solidFill>
                <a:cs typeface="Sabon Next LT"/>
              </a:rPr>
              <a:t>Non-Chemical approaches</a:t>
            </a:r>
            <a:r>
              <a:rPr lang="en-US" sz="2000" dirty="0">
                <a:solidFill>
                  <a:schemeClr val="accent4"/>
                </a:solidFill>
                <a:cs typeface="Sabon Next LT"/>
              </a:rPr>
              <a:t> include sealing small hiding places, removing infested items in sealed plastic bags, and vacuuming frequently.</a:t>
            </a:r>
          </a:p>
          <a:p>
            <a:pPr marL="626110" lvl="1" indent="-342900">
              <a:buFont typeface="Courier New" panose="020B0604020202020204" pitchFamily="34" charset="0"/>
              <a:buChar char="o"/>
            </a:pPr>
            <a:r>
              <a:rPr lang="en-US" sz="2000" dirty="0">
                <a:solidFill>
                  <a:schemeClr val="accent4"/>
                </a:solidFill>
                <a:cs typeface="Sabon Next LT"/>
              </a:rPr>
              <a:t>Additionally, placing infested items into the dryer on high heat can help eliminate bed bugs.</a:t>
            </a:r>
          </a:p>
          <a:p>
            <a:pPr marL="342900" indent="-342900">
              <a:buChar char="•"/>
            </a:pPr>
            <a:r>
              <a:rPr lang="en-US" sz="2000" dirty="0">
                <a:solidFill>
                  <a:schemeClr val="accent4"/>
                </a:solidFill>
                <a:cs typeface="Sabon Next LT"/>
              </a:rPr>
              <a:t>If at home methods are unsuccessful, please contact a professional for assistance. </a:t>
            </a:r>
          </a:p>
          <a:p>
            <a:pPr marL="342900" indent="-342900">
              <a:buChar char="•"/>
            </a:pPr>
            <a:endParaRPr lang="en-US" sz="2000" dirty="0">
              <a:solidFill>
                <a:schemeClr val="accent4"/>
              </a:solidFill>
              <a:cs typeface="Sabon Next LT"/>
            </a:endParaRPr>
          </a:p>
        </p:txBody>
      </p:sp>
      <p:sp>
        <p:nvSpPr>
          <p:cNvPr id="19" name="Slide Number Placeholder 2">
            <a:extLst>
              <a:ext uri="{FF2B5EF4-FFF2-40B4-BE49-F238E27FC236}">
                <a16:creationId xmlns:a16="http://schemas.microsoft.com/office/drawing/2014/main" id="{7267C004-8B72-C872-98FB-00A2A584D055}"/>
              </a:ext>
            </a:extLst>
          </p:cNvPr>
          <p:cNvSpPr>
            <a:spLocks noGrp="1"/>
          </p:cNvSpPr>
          <p:nvPr/>
        </p:nvSpPr>
        <p:spPr>
          <a:xfrm>
            <a:off x="8050879" y="1598494"/>
            <a:ext cx="987552" cy="471489"/>
          </a:xfrm>
          <a:prstGeom prst="rect">
            <a:avLst/>
          </a:prstGeom>
        </p:spPr>
        <p:txBody>
          <a:bodyPr vert="horz" lIns="91440" tIns="45720" rIns="0" bIns="45720" rtlCol="0" anchor="ctr"/>
          <a:lstStyle>
            <a:defPPr>
              <a:defRPr lang="en-US"/>
            </a:defPPr>
            <a:lvl1pPr marL="0" algn="r" defTabSz="457200" rtl="0" eaLnBrk="1" latinLnBrk="0" hangingPunct="1">
              <a:defRPr sz="1600" kern="1200">
                <a:solidFill>
                  <a:schemeClr val="accent6"/>
                </a:solidFill>
                <a:latin typeface="+mj-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20" name="Picture 19" descr="Raid Bed Bug Killer Foaming Spray, Treatment to Kill Pyrethroid-resistant  Bed Bugs, 16.5 oz">
            <a:extLst>
              <a:ext uri="{FF2B5EF4-FFF2-40B4-BE49-F238E27FC236}">
                <a16:creationId xmlns:a16="http://schemas.microsoft.com/office/drawing/2014/main" id="{C7B4626C-931D-E0A0-B415-8985E25EF6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364895" y="1612419"/>
            <a:ext cx="2410691" cy="2466109"/>
          </a:xfrm>
          <a:prstGeom prst="rect">
            <a:avLst/>
          </a:prstGeom>
        </p:spPr>
      </p:pic>
      <p:pic>
        <p:nvPicPr>
          <p:cNvPr id="21" name="Picture 20" descr="A yellow aerosol can with a label&#10;&#10;Description automatically generated">
            <a:extLst>
              <a:ext uri="{FF2B5EF4-FFF2-40B4-BE49-F238E27FC236}">
                <a16:creationId xmlns:a16="http://schemas.microsoft.com/office/drawing/2014/main" id="{F1DADC7F-7D69-EA64-7B09-8752871C660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58350" y="1719213"/>
            <a:ext cx="2417620" cy="2362201"/>
          </a:xfrm>
          <a:prstGeom prst="rect">
            <a:avLst/>
          </a:prstGeom>
        </p:spPr>
      </p:pic>
      <p:pic>
        <p:nvPicPr>
          <p:cNvPr id="22" name="Picture 21" descr="Will Vacuuming Kill Bed Bugs?– Bed Bug SOS">
            <a:extLst>
              <a:ext uri="{FF2B5EF4-FFF2-40B4-BE49-F238E27FC236}">
                <a16:creationId xmlns:a16="http://schemas.microsoft.com/office/drawing/2014/main" id="{BF093C2F-10FE-FD76-E020-1D343E92F2D8}"/>
              </a:ext>
            </a:extLst>
          </p:cNvPr>
          <p:cNvPicPr>
            <a:picLocks noChangeAspect="1"/>
          </p:cNvPicPr>
          <p:nvPr/>
        </p:nvPicPr>
        <p:blipFill>
          <a:blip r:embed="rId6"/>
          <a:stretch>
            <a:fillRect/>
          </a:stretch>
        </p:blipFill>
        <p:spPr>
          <a:xfrm>
            <a:off x="6638498" y="4343642"/>
            <a:ext cx="2506972" cy="2516266"/>
          </a:xfrm>
          <a:prstGeom prst="rect">
            <a:avLst/>
          </a:prstGeom>
        </p:spPr>
      </p:pic>
    </p:spTree>
    <p:extLst>
      <p:ext uri="{BB962C8B-B14F-4D97-AF65-F5344CB8AC3E}">
        <p14:creationId xmlns:p14="http://schemas.microsoft.com/office/powerpoint/2010/main" val="73834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3BF967D-C6E0-A54E-3E3F-B769DA79D259}"/>
              </a:ext>
            </a:extLst>
          </p:cNvPr>
          <p:cNvSpPr/>
          <p:nvPr/>
        </p:nvSpPr>
        <p:spPr>
          <a:xfrm>
            <a:off x="5619509" y="4927922"/>
            <a:ext cx="3316146" cy="11690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467044E-1EAE-2181-02C2-38A7CCC79C9C}"/>
              </a:ext>
            </a:extLst>
          </p:cNvPr>
          <p:cNvSpPr>
            <a:spLocks noGrp="1"/>
          </p:cNvSpPr>
          <p:nvPr>
            <p:ph type="sldNum" sz="quarter" idx="4"/>
          </p:nvPr>
        </p:nvSpPr>
        <p:spPr/>
        <p:txBody>
          <a:bodyPr/>
          <a:lstStyle/>
          <a:p>
            <a:fld id="{9B6C6909-76DB-DD44-B40F-DC1AA2F0D687}" type="slidenum">
              <a:rPr lang="en-US" smtClean="0"/>
              <a:pPr/>
              <a:t>8</a:t>
            </a:fld>
            <a:endParaRPr lang="en-US" dirty="0"/>
          </a:p>
        </p:txBody>
      </p:sp>
      <p:sp>
        <p:nvSpPr>
          <p:cNvPr id="18" name="Title 2">
            <a:extLst>
              <a:ext uri="{FF2B5EF4-FFF2-40B4-BE49-F238E27FC236}">
                <a16:creationId xmlns:a16="http://schemas.microsoft.com/office/drawing/2014/main" id="{3D55F2D4-C20E-BEBC-1CCF-4449B0456A7E}"/>
              </a:ext>
            </a:extLst>
          </p:cNvPr>
          <p:cNvSpPr>
            <a:spLocks noGrp="1"/>
          </p:cNvSpPr>
          <p:nvPr/>
        </p:nvSpPr>
        <p:spPr>
          <a:xfrm>
            <a:off x="-1302" y="501714"/>
            <a:ext cx="9810761" cy="1131732"/>
          </a:xfrm>
          <a:prstGeom prst="rect">
            <a:avLst/>
          </a:prstGeom>
        </p:spPr>
        <p:txBody>
          <a:bodyPr vert="horz" lIns="91440" tIns="0" rIns="91440" bIns="0" rtlCol="0" anchor="b" anchorCtr="0">
            <a:noAutofit/>
          </a:bodyPr>
          <a:lstStyle>
            <a:lvl1pPr algn="l" defTabSz="914400" rtl="0" eaLnBrk="1" latinLnBrk="0" hangingPunct="1">
              <a:lnSpc>
                <a:spcPct val="100000"/>
              </a:lnSpc>
              <a:spcBef>
                <a:spcPct val="0"/>
              </a:spcBef>
              <a:buNone/>
              <a:defRPr sz="3600" b="1" kern="1200" cap="all" baseline="0">
                <a:solidFill>
                  <a:schemeClr val="accent6"/>
                </a:solidFill>
                <a:latin typeface="+mj-lt"/>
                <a:ea typeface="+mj-ea"/>
                <a:cs typeface="+mj-cs"/>
              </a:defRPr>
            </a:lvl1pPr>
          </a:lstStyle>
          <a:p>
            <a:r>
              <a:rPr lang="en-US"/>
              <a:t>Local Companies who can help</a:t>
            </a:r>
          </a:p>
        </p:txBody>
      </p:sp>
      <p:sp>
        <p:nvSpPr>
          <p:cNvPr id="19" name="Content Placeholder 7">
            <a:extLst>
              <a:ext uri="{FF2B5EF4-FFF2-40B4-BE49-F238E27FC236}">
                <a16:creationId xmlns:a16="http://schemas.microsoft.com/office/drawing/2014/main" id="{749C7CD1-A9AA-49E3-6734-AD9546F2DF5B}"/>
              </a:ext>
            </a:extLst>
          </p:cNvPr>
          <p:cNvSpPr>
            <a:spLocks noGrp="1"/>
          </p:cNvSpPr>
          <p:nvPr/>
        </p:nvSpPr>
        <p:spPr>
          <a:xfrm>
            <a:off x="251514" y="2072022"/>
            <a:ext cx="3282950" cy="4143375"/>
          </a:xfrm>
          <a:prstGeom prst="rect">
            <a:avLst/>
          </a:prstGeom>
        </p:spPr>
        <p:txBody>
          <a:bodyPr vert="horz" lIns="91440" tIns="0" rIns="91440" bIns="0" rtlCol="0" anchor="t">
            <a:normAutofit/>
          </a:bodyPr>
          <a:lstStyle>
            <a:lvl1pPr marL="457200" indent="-457200" algn="l" defTabSz="914400" rtl="0" eaLnBrk="1" latinLnBrk="0" hangingPunct="1">
              <a:lnSpc>
                <a:spcPct val="100000"/>
              </a:lnSpc>
              <a:spcBef>
                <a:spcPts val="1000"/>
              </a:spcBef>
              <a:buFont typeface="+mj-lt"/>
              <a:buAutoNum type="arabicPeriod"/>
              <a:defRPr sz="1800" kern="1200">
                <a:solidFill>
                  <a:schemeClr val="accent6"/>
                </a:solidFill>
                <a:latin typeface="+mn-lt"/>
                <a:ea typeface="+mn-ea"/>
                <a:cs typeface="+mn-cs"/>
              </a:defRPr>
            </a:lvl1pPr>
            <a:lvl2pPr marL="745236" indent="-342900" algn="l" defTabSz="914400" rtl="0" eaLnBrk="1" latinLnBrk="0" hangingPunct="1">
              <a:lnSpc>
                <a:spcPct val="100000"/>
              </a:lnSpc>
              <a:spcBef>
                <a:spcPts val="1000"/>
              </a:spcBef>
              <a:buFont typeface="+mj-lt"/>
              <a:buAutoNum type="alphaLcPeriod"/>
              <a:defRPr sz="1800" kern="1200">
                <a:solidFill>
                  <a:schemeClr val="accent6"/>
                </a:solidFill>
                <a:latin typeface="+mn-lt"/>
                <a:ea typeface="+mn-ea"/>
                <a:cs typeface="+mn-cs"/>
              </a:defRPr>
            </a:lvl2pPr>
            <a:lvl3pPr marL="1202436" indent="-342900" algn="l" defTabSz="914400" rtl="0" eaLnBrk="1" latinLnBrk="0" hangingPunct="1">
              <a:lnSpc>
                <a:spcPct val="100000"/>
              </a:lnSpc>
              <a:spcBef>
                <a:spcPts val="1000"/>
              </a:spcBef>
              <a:buFont typeface="+mj-lt"/>
              <a:buAutoNum type="arabicParenR"/>
              <a:defRPr sz="1800" kern="1200">
                <a:solidFill>
                  <a:schemeClr val="accent6"/>
                </a:solidFill>
                <a:latin typeface="+mn-lt"/>
                <a:ea typeface="+mn-ea"/>
                <a:cs typeface="+mn-cs"/>
              </a:defRPr>
            </a:lvl3pPr>
            <a:lvl4pPr marL="1659636" indent="-342900" algn="l" defTabSz="914400" rtl="0" eaLnBrk="1" latinLnBrk="0" hangingPunct="1">
              <a:lnSpc>
                <a:spcPct val="100000"/>
              </a:lnSpc>
              <a:spcBef>
                <a:spcPts val="1000"/>
              </a:spcBef>
              <a:buFont typeface="+mj-lt"/>
              <a:buAutoNum type="alphaLcParenR"/>
              <a:defRPr sz="1800" kern="1200">
                <a:solidFill>
                  <a:schemeClr val="accent6"/>
                </a:solidFill>
                <a:latin typeface="+mn-lt"/>
                <a:ea typeface="+mn-ea"/>
                <a:cs typeface="+mn-cs"/>
              </a:defRPr>
            </a:lvl4pPr>
            <a:lvl5pPr marL="2057400" indent="-283464" algn="l" defTabSz="914400" rtl="0" eaLnBrk="1" latinLnBrk="0" hangingPunct="1">
              <a:lnSpc>
                <a:spcPct val="100000"/>
              </a:lnSpc>
              <a:spcBef>
                <a:spcPts val="10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cs typeface="Sabon Next LT"/>
              </a:rPr>
              <a:t>Big Foot Pest Control</a:t>
            </a:r>
          </a:p>
          <a:p>
            <a:pPr marL="0" indent="0">
              <a:buNone/>
            </a:pPr>
            <a:r>
              <a:rPr lang="en-US">
                <a:cs typeface="Sabon Next LT"/>
              </a:rPr>
              <a:t>   (814)-899-8278</a:t>
            </a:r>
          </a:p>
          <a:p>
            <a:pPr marL="0" indent="0">
              <a:buNone/>
            </a:pPr>
            <a:endParaRPr lang="en-US">
              <a:cs typeface="Sabon Next LT"/>
            </a:endParaRPr>
          </a:p>
          <a:p>
            <a:pPr marL="0" indent="0">
              <a:buNone/>
            </a:pPr>
            <a:endParaRPr lang="en-US">
              <a:cs typeface="Sabon Next LT"/>
            </a:endParaRPr>
          </a:p>
          <a:p>
            <a:pPr marL="0" indent="0">
              <a:buNone/>
            </a:pPr>
            <a:r>
              <a:rPr lang="en-US" b="1">
                <a:cs typeface="Sabon Next LT"/>
              </a:rPr>
              <a:t>Expert Pest Management</a:t>
            </a:r>
          </a:p>
          <a:p>
            <a:pPr marL="0" indent="0">
              <a:buNone/>
            </a:pPr>
            <a:r>
              <a:rPr lang="en-US" b="1">
                <a:cs typeface="Sabon Next LT"/>
              </a:rPr>
              <a:t>   </a:t>
            </a:r>
            <a:r>
              <a:rPr lang="en-US">
                <a:cs typeface="Sabon Next LT"/>
              </a:rPr>
              <a:t>(814)-454-1377</a:t>
            </a:r>
          </a:p>
          <a:p>
            <a:pPr marL="0" indent="0">
              <a:buNone/>
            </a:pPr>
            <a:endParaRPr lang="en-US">
              <a:cs typeface="Sabon Next LT"/>
            </a:endParaRPr>
          </a:p>
          <a:p>
            <a:pPr marL="0" indent="0">
              <a:buNone/>
            </a:pPr>
            <a:endParaRPr lang="en-US">
              <a:cs typeface="Sabon Next LT"/>
            </a:endParaRPr>
          </a:p>
          <a:p>
            <a:pPr marL="0" indent="0">
              <a:buNone/>
            </a:pPr>
            <a:r>
              <a:rPr lang="en-US" b="1">
                <a:cs typeface="Sabon Next LT"/>
              </a:rPr>
              <a:t>Ehrlich </a:t>
            </a:r>
          </a:p>
          <a:p>
            <a:pPr marL="0" indent="0">
              <a:buNone/>
            </a:pPr>
            <a:r>
              <a:rPr lang="en-US" b="1">
                <a:cs typeface="Sabon Next LT"/>
              </a:rPr>
              <a:t>   </a:t>
            </a:r>
            <a:r>
              <a:rPr lang="en-US">
                <a:cs typeface="Sabon Next LT"/>
              </a:rPr>
              <a:t>(814)-414-4188</a:t>
            </a:r>
            <a:endParaRPr lang="en-US" b="1">
              <a:cs typeface="Sabon Next LT"/>
            </a:endParaRPr>
          </a:p>
        </p:txBody>
      </p:sp>
      <p:sp>
        <p:nvSpPr>
          <p:cNvPr id="20" name="Slide Number Placeholder 3">
            <a:extLst>
              <a:ext uri="{FF2B5EF4-FFF2-40B4-BE49-F238E27FC236}">
                <a16:creationId xmlns:a16="http://schemas.microsoft.com/office/drawing/2014/main" id="{C82CE1B8-1C92-D6D2-444B-652DB90E86D1}"/>
              </a:ext>
            </a:extLst>
          </p:cNvPr>
          <p:cNvSpPr>
            <a:spLocks noGrp="1"/>
          </p:cNvSpPr>
          <p:nvPr/>
        </p:nvSpPr>
        <p:spPr>
          <a:xfrm>
            <a:off x="10136709" y="600074"/>
            <a:ext cx="1067589" cy="471489"/>
          </a:xfrm>
          <a:prstGeom prst="rect">
            <a:avLst/>
          </a:prstGeom>
        </p:spPr>
        <p:txBody>
          <a:bodyPr vert="horz" lIns="91440" tIns="45720" rIns="0" bIns="45720" rtlCol="0" anchor="ctr"/>
          <a:lstStyle>
            <a:defPPr>
              <a:defRPr lang="en-US"/>
            </a:defPPr>
            <a:lvl1pPr marL="0" algn="r" defTabSz="457200" rtl="0" eaLnBrk="1" latinLnBrk="0" hangingPunct="1">
              <a:defRPr sz="1600" kern="1200">
                <a:solidFill>
                  <a:schemeClr val="accent6"/>
                </a:solidFill>
                <a:latin typeface="+mj-lt"/>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8</a:t>
            </a:fld>
            <a:endParaRPr lang="en-US"/>
          </a:p>
        </p:txBody>
      </p:sp>
      <p:pic>
        <p:nvPicPr>
          <p:cNvPr id="21" name="Picture 20">
            <a:extLst>
              <a:ext uri="{FF2B5EF4-FFF2-40B4-BE49-F238E27FC236}">
                <a16:creationId xmlns:a16="http://schemas.microsoft.com/office/drawing/2014/main" id="{F6867C4A-F6D5-0536-C5D0-4E2F9FE0E9C5}"/>
              </a:ext>
            </a:extLst>
          </p:cNvPr>
          <p:cNvPicPr>
            <a:picLocks noChangeAspect="1"/>
          </p:cNvPicPr>
          <p:nvPr/>
        </p:nvPicPr>
        <p:blipFill>
          <a:blip r:embed="rId2"/>
          <a:stretch>
            <a:fillRect/>
          </a:stretch>
        </p:blipFill>
        <p:spPr>
          <a:xfrm>
            <a:off x="2818602" y="1829739"/>
            <a:ext cx="2475164" cy="1383632"/>
          </a:xfrm>
          <a:prstGeom prst="rect">
            <a:avLst/>
          </a:prstGeom>
        </p:spPr>
      </p:pic>
      <p:pic>
        <p:nvPicPr>
          <p:cNvPr id="22" name="Picture 21" descr="A white oval with red text and blue text&#10;&#10;Description automatically generated">
            <a:extLst>
              <a:ext uri="{FF2B5EF4-FFF2-40B4-BE49-F238E27FC236}">
                <a16:creationId xmlns:a16="http://schemas.microsoft.com/office/drawing/2014/main" id="{58C57189-B4D0-967B-5C7C-E29FFBE09699}"/>
              </a:ext>
            </a:extLst>
          </p:cNvPr>
          <p:cNvPicPr>
            <a:picLocks noChangeAspect="1"/>
          </p:cNvPicPr>
          <p:nvPr/>
        </p:nvPicPr>
        <p:blipFill>
          <a:blip r:embed="rId3"/>
          <a:stretch>
            <a:fillRect/>
          </a:stretch>
        </p:blipFill>
        <p:spPr>
          <a:xfrm>
            <a:off x="3095312" y="3577475"/>
            <a:ext cx="3285289" cy="897855"/>
          </a:xfrm>
          <a:prstGeom prst="rect">
            <a:avLst/>
          </a:prstGeom>
        </p:spPr>
      </p:pic>
      <p:pic>
        <p:nvPicPr>
          <p:cNvPr id="23" name="Picture 22">
            <a:extLst>
              <a:ext uri="{FF2B5EF4-FFF2-40B4-BE49-F238E27FC236}">
                <a16:creationId xmlns:a16="http://schemas.microsoft.com/office/drawing/2014/main" id="{F2BB7EA7-774F-7C8E-0239-E4CF783C95AC}"/>
              </a:ext>
            </a:extLst>
          </p:cNvPr>
          <p:cNvPicPr>
            <a:picLocks noChangeAspect="1"/>
          </p:cNvPicPr>
          <p:nvPr/>
        </p:nvPicPr>
        <p:blipFill>
          <a:blip r:embed="rId4"/>
          <a:stretch>
            <a:fillRect/>
          </a:stretch>
        </p:blipFill>
        <p:spPr>
          <a:xfrm rot="1080000">
            <a:off x="289020" y="2560065"/>
            <a:ext cx="344905" cy="304801"/>
          </a:xfrm>
          <a:prstGeom prst="rect">
            <a:avLst/>
          </a:prstGeom>
        </p:spPr>
      </p:pic>
      <p:pic>
        <p:nvPicPr>
          <p:cNvPr id="24" name="Picture 23">
            <a:extLst>
              <a:ext uri="{FF2B5EF4-FFF2-40B4-BE49-F238E27FC236}">
                <a16:creationId xmlns:a16="http://schemas.microsoft.com/office/drawing/2014/main" id="{3DBF12A8-D51B-F312-18B3-51DBFD15180F}"/>
              </a:ext>
            </a:extLst>
          </p:cNvPr>
          <p:cNvPicPr>
            <a:picLocks noChangeAspect="1"/>
          </p:cNvPicPr>
          <p:nvPr/>
        </p:nvPicPr>
        <p:blipFill>
          <a:blip r:embed="rId4"/>
          <a:stretch>
            <a:fillRect/>
          </a:stretch>
        </p:blipFill>
        <p:spPr>
          <a:xfrm rot="1080000">
            <a:off x="289019" y="4123357"/>
            <a:ext cx="344905" cy="304801"/>
          </a:xfrm>
          <a:prstGeom prst="rect">
            <a:avLst/>
          </a:prstGeom>
        </p:spPr>
      </p:pic>
      <p:pic>
        <p:nvPicPr>
          <p:cNvPr id="25" name="Picture 24" descr="A red and black logo&#10;&#10;Description automatically generated">
            <a:extLst>
              <a:ext uri="{FF2B5EF4-FFF2-40B4-BE49-F238E27FC236}">
                <a16:creationId xmlns:a16="http://schemas.microsoft.com/office/drawing/2014/main" id="{07D05E8E-91F4-FC99-DA9F-36189EF216B5}"/>
              </a:ext>
            </a:extLst>
          </p:cNvPr>
          <p:cNvPicPr>
            <a:picLocks noChangeAspect="1"/>
          </p:cNvPicPr>
          <p:nvPr/>
        </p:nvPicPr>
        <p:blipFill>
          <a:blip r:embed="rId5"/>
          <a:stretch>
            <a:fillRect/>
          </a:stretch>
        </p:blipFill>
        <p:spPr>
          <a:xfrm>
            <a:off x="2279296" y="5068804"/>
            <a:ext cx="2857500" cy="1257300"/>
          </a:xfrm>
          <a:prstGeom prst="rect">
            <a:avLst/>
          </a:prstGeom>
        </p:spPr>
      </p:pic>
      <p:pic>
        <p:nvPicPr>
          <p:cNvPr id="26" name="Picture 25">
            <a:extLst>
              <a:ext uri="{FF2B5EF4-FFF2-40B4-BE49-F238E27FC236}">
                <a16:creationId xmlns:a16="http://schemas.microsoft.com/office/drawing/2014/main" id="{EFB7D1CC-8C5C-C6C1-F038-2CC5B48068B2}"/>
              </a:ext>
            </a:extLst>
          </p:cNvPr>
          <p:cNvPicPr>
            <a:picLocks noChangeAspect="1"/>
          </p:cNvPicPr>
          <p:nvPr/>
        </p:nvPicPr>
        <p:blipFill>
          <a:blip r:embed="rId4"/>
          <a:stretch>
            <a:fillRect/>
          </a:stretch>
        </p:blipFill>
        <p:spPr>
          <a:xfrm rot="1080000">
            <a:off x="289018" y="5742730"/>
            <a:ext cx="344905" cy="304801"/>
          </a:xfrm>
          <a:prstGeom prst="rect">
            <a:avLst/>
          </a:prstGeom>
        </p:spPr>
      </p:pic>
      <p:sp>
        <p:nvSpPr>
          <p:cNvPr id="28" name="Content Placeholder 7">
            <a:extLst>
              <a:ext uri="{FF2B5EF4-FFF2-40B4-BE49-F238E27FC236}">
                <a16:creationId xmlns:a16="http://schemas.microsoft.com/office/drawing/2014/main" id="{C6F30FD8-B190-FD3F-5255-715AE6DD3278}"/>
              </a:ext>
            </a:extLst>
          </p:cNvPr>
          <p:cNvSpPr txBox="1">
            <a:spLocks/>
          </p:cNvSpPr>
          <p:nvPr/>
        </p:nvSpPr>
        <p:spPr>
          <a:xfrm>
            <a:off x="5139991" y="4991278"/>
            <a:ext cx="4270012" cy="3251887"/>
          </a:xfrm>
          <a:prstGeom prst="rect">
            <a:avLst/>
          </a:prstGeom>
        </p:spPr>
        <p:txBody>
          <a:bodyPr vert="horz" lIns="91440" tIns="0" rIns="91440" b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buNone/>
            </a:pPr>
            <a:r>
              <a:rPr lang="en-US" sz="1000" b="1" dirty="0">
                <a:solidFill>
                  <a:schemeClr val="accent4"/>
                </a:solidFill>
                <a:cs typeface="Sabon Next LT"/>
              </a:rPr>
              <a:t>For more information visit this website:</a:t>
            </a:r>
            <a:endParaRPr lang="en-US" sz="1000">
              <a:solidFill>
                <a:schemeClr val="accent4"/>
              </a:solidFill>
              <a:cs typeface="Sabon Next LT"/>
            </a:endParaRPr>
          </a:p>
          <a:p>
            <a:pPr marL="0" indent="0" algn="ctr">
              <a:buNone/>
            </a:pPr>
            <a:r>
              <a:rPr lang="en-US" sz="1000" dirty="0">
                <a:solidFill>
                  <a:schemeClr val="accent4"/>
                </a:solidFill>
                <a:ea typeface="+mn-lt"/>
                <a:cs typeface="+mn-lt"/>
                <a:hlinkClick r:id="rId6">
                  <a:extLst>
                    <a:ext uri="{A12FA001-AC4F-418D-AE19-62706E023703}">
                      <ahyp:hlinkClr xmlns:ahyp="http://schemas.microsoft.com/office/drawing/2018/hyperlinkcolor" val="tx"/>
                    </a:ext>
                  </a:extLst>
                </a:hlinkClick>
              </a:rPr>
              <a:t>https://www.epa.gov/bedbugs</a:t>
            </a:r>
          </a:p>
          <a:p>
            <a:pPr marL="0" indent="0" algn="ctr">
              <a:buNone/>
            </a:pPr>
            <a:endParaRPr lang="en-US" sz="1000" dirty="0">
              <a:solidFill>
                <a:schemeClr val="accent4"/>
              </a:solidFill>
              <a:ea typeface="+mn-lt"/>
              <a:cs typeface="+mn-lt"/>
            </a:endParaRPr>
          </a:p>
          <a:p>
            <a:pPr marL="0" indent="0" algn="ctr">
              <a:buNone/>
            </a:pPr>
            <a:endParaRPr lang="en-US" sz="1000" dirty="0">
              <a:solidFill>
                <a:schemeClr val="accent4"/>
              </a:solidFill>
              <a:ea typeface="+mn-lt"/>
              <a:cs typeface="+mn-lt"/>
            </a:endParaRPr>
          </a:p>
          <a:p>
            <a:pPr marL="0" indent="0" algn="ctr">
              <a:buNone/>
            </a:pPr>
            <a:r>
              <a:rPr lang="en-US" sz="1000" b="1" dirty="0">
                <a:solidFill>
                  <a:schemeClr val="accent4"/>
                </a:solidFill>
                <a:ea typeface="+mn-lt"/>
                <a:cs typeface="+mn-lt"/>
              </a:rPr>
              <a:t>Or watch this video:</a:t>
            </a:r>
            <a:endParaRPr lang="en-US" sz="1000">
              <a:solidFill>
                <a:schemeClr val="accent4"/>
              </a:solidFill>
            </a:endParaRPr>
          </a:p>
          <a:p>
            <a:pPr algn="ctr">
              <a:buNone/>
            </a:pPr>
            <a:r>
              <a:rPr lang="en-US" sz="1000" dirty="0">
                <a:solidFill>
                  <a:schemeClr val="accent4"/>
                </a:solidFill>
                <a:ea typeface="+mn-lt"/>
                <a:cs typeface="+mn-lt"/>
                <a:hlinkClick r:id="rId7">
                  <a:extLst>
                    <a:ext uri="{A12FA001-AC4F-418D-AE19-62706E023703}">
                      <ahyp:hlinkClr xmlns:ahyp="http://schemas.microsoft.com/office/drawing/2018/hyperlinkcolor" val="tx"/>
                    </a:ext>
                  </a:extLst>
                </a:hlinkClick>
              </a:rPr>
              <a:t>https://www.youtube.com/watch?v=f93ObuVJHAE</a:t>
            </a:r>
            <a:endParaRPr lang="en-US" sz="1000">
              <a:solidFill>
                <a:schemeClr val="accent4"/>
              </a:solidFill>
              <a:hlinkClick r:id="rId7">
                <a:extLst>
                  <a:ext uri="{A12FA001-AC4F-418D-AE19-62706E023703}">
                    <ahyp:hlinkClr xmlns:ahyp="http://schemas.microsoft.com/office/drawing/2018/hyperlinkcolor" val="tx"/>
                  </a:ext>
                </a:extLst>
              </a:hlinkClick>
            </a:endParaRPr>
          </a:p>
          <a:p>
            <a:pPr marL="0" indent="0" algn="ctr">
              <a:buNone/>
            </a:pPr>
            <a:endParaRPr lang="en-US" sz="900" dirty="0">
              <a:solidFill>
                <a:schemeClr val="accent4"/>
              </a:solidFill>
            </a:endParaRPr>
          </a:p>
        </p:txBody>
      </p:sp>
    </p:spTree>
    <p:extLst>
      <p:ext uri="{BB962C8B-B14F-4D97-AF65-F5344CB8AC3E}">
        <p14:creationId xmlns:p14="http://schemas.microsoft.com/office/powerpoint/2010/main" val="306503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0F4B-0034-6769-D585-B5E97632C5C8}"/>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FBFF5599-A87D-B449-A233-55AB46CBFA86}"/>
              </a:ext>
            </a:extLst>
          </p:cNvPr>
          <p:cNvSpPr>
            <a:spLocks noGrp="1"/>
          </p:cNvSpPr>
          <p:nvPr>
            <p:ph type="body" sz="quarter" idx="10"/>
          </p:nvPr>
        </p:nvSpPr>
        <p:spPr>
          <a:xfrm>
            <a:off x="404553" y="3000457"/>
            <a:ext cx="6138549" cy="1316037"/>
          </a:xfrm>
        </p:spPr>
        <p:txBody>
          <a:bodyPr vert="horz" lIns="91440" tIns="45720" rIns="91440" bIns="45720" rtlCol="0" anchor="t">
            <a:noAutofit/>
          </a:bodyPr>
          <a:lstStyle/>
          <a:p>
            <a:pPr>
              <a:lnSpc>
                <a:spcPct val="80000"/>
              </a:lnSpc>
            </a:pPr>
            <a:r>
              <a:rPr lang="en-US" sz="2400" dirty="0">
                <a:latin typeface="Avenir"/>
              </a:rPr>
              <a:t>Phone: 814-452-3935</a:t>
            </a:r>
          </a:p>
          <a:p>
            <a:pPr>
              <a:lnSpc>
                <a:spcPct val="80000"/>
              </a:lnSpc>
            </a:pPr>
            <a:endParaRPr lang="en-US" sz="2400" dirty="0">
              <a:latin typeface="Avenir"/>
            </a:endParaRPr>
          </a:p>
          <a:p>
            <a:pPr>
              <a:lnSpc>
                <a:spcPct val="80000"/>
              </a:lnSpc>
            </a:pPr>
            <a:r>
              <a:rPr lang="en-US" sz="2400">
                <a:latin typeface="Avenir"/>
              </a:rPr>
              <a:t>Email: </a:t>
            </a:r>
            <a:r>
              <a:rPr lang="en-US" sz="2400" dirty="0">
                <a:latin typeface="Avenir"/>
                <a:hlinkClick r:id="rId2"/>
              </a:rPr>
              <a:t>info@uscri-erie.org</a:t>
            </a:r>
          </a:p>
          <a:p>
            <a:pPr>
              <a:lnSpc>
                <a:spcPct val="80000"/>
              </a:lnSpc>
            </a:pPr>
            <a:endParaRPr lang="en-US" sz="2400" dirty="0">
              <a:latin typeface="Avenir"/>
            </a:endParaRPr>
          </a:p>
          <a:p>
            <a:r>
              <a:rPr lang="en-US" sz="2400" dirty="0">
                <a:latin typeface="Avenir"/>
              </a:rPr>
              <a:t>Website: https://refugees.org/uscri-erie/</a:t>
            </a:r>
          </a:p>
        </p:txBody>
      </p:sp>
    </p:spTree>
    <p:extLst>
      <p:ext uri="{BB962C8B-B14F-4D97-AF65-F5344CB8AC3E}">
        <p14:creationId xmlns:p14="http://schemas.microsoft.com/office/powerpoint/2010/main" val="1601891995"/>
      </p:ext>
    </p:extLst>
  </p:cSld>
  <p:clrMapOvr>
    <a:masterClrMapping/>
  </p:clrMapOvr>
</p:sld>
</file>

<file path=ppt/theme/theme1.xml><?xml version="1.0" encoding="utf-8"?>
<a:theme xmlns:a="http://schemas.openxmlformats.org/drawingml/2006/main" name="USCRI Theme">
  <a:themeElements>
    <a:clrScheme name="Custom 2">
      <a:dk1>
        <a:srgbClr val="007A88"/>
      </a:dk1>
      <a:lt1>
        <a:srgbClr val="55A9B5"/>
      </a:lt1>
      <a:dk2>
        <a:srgbClr val="8DB74A"/>
      </a:dk2>
      <a:lt2>
        <a:srgbClr val="BBD295"/>
      </a:lt2>
      <a:accent1>
        <a:srgbClr val="BF332F"/>
      </a:accent1>
      <a:accent2>
        <a:srgbClr val="8C1B50"/>
      </a:accent2>
      <a:accent3>
        <a:srgbClr val="CDB530"/>
      </a:accent3>
      <a:accent4>
        <a:srgbClr val="23211D"/>
      </a:accent4>
      <a:accent5>
        <a:srgbClr val="6D6661"/>
      </a:accent5>
      <a:accent6>
        <a:srgbClr val="55A9B5"/>
      </a:accent6>
      <a:hlink>
        <a:srgbClr val="007A88"/>
      </a:hlink>
      <a:folHlink>
        <a:srgbClr val="8DB74A"/>
      </a:folHlink>
    </a:clrScheme>
    <a:fontScheme name="Custom 1">
      <a:majorFont>
        <a:latin typeface="Avenir"/>
        <a:ea typeface=""/>
        <a:cs typeface=""/>
      </a:majorFont>
      <a:minorFont>
        <a:latin typeface="Minio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SCRI Theme" id="{6E8493DD-5F7C-46C4-9FB1-4B1B8062B014}" vid="{7CD8F253-3148-4A65-B11C-143E8747F3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83EB4BC9C764687552EAB4A2E0A89" ma:contentTypeVersion="18" ma:contentTypeDescription="Create a new document." ma:contentTypeScope="" ma:versionID="49f6ce408dff5001c195d211e49a4435">
  <xsd:schema xmlns:xsd="http://www.w3.org/2001/XMLSchema" xmlns:xs="http://www.w3.org/2001/XMLSchema" xmlns:p="http://schemas.microsoft.com/office/2006/metadata/properties" xmlns:ns2="703516dd-e993-45ac-b468-aad01a98f941" xmlns:ns3="2b55e72b-2189-4cbc-8c9c-2d2d52b1bc64" targetNamespace="http://schemas.microsoft.com/office/2006/metadata/properties" ma:root="true" ma:fieldsID="e8dcf4a918c00349b42459c6ee17b814" ns2:_="" ns3:_="">
    <xsd:import namespace="703516dd-e993-45ac-b468-aad01a98f941"/>
    <xsd:import namespace="2b55e72b-2189-4cbc-8c9c-2d2d52b1bc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3:SharedWithUsers" minOccurs="0"/>
                <xsd:element ref="ns3:SharedWithDetails" minOccurs="0"/>
                <xsd:element ref="ns2:MediaServiceLocatio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516dd-e993-45ac-b468-aad01a98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04e8b7f-517c-4b8d-a66b-baeb26579612"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55e72b-2189-4cbc-8c9c-2d2d52b1bc6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b940e64-8d1f-4b3d-94d6-493201166c6e}" ma:internalName="TaxCatchAll" ma:showField="CatchAllData" ma:web="2b55e72b-2189-4cbc-8c9c-2d2d52b1bc6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03516dd-e993-45ac-b468-aad01a98f941">
      <Terms xmlns="http://schemas.microsoft.com/office/infopath/2007/PartnerControls"/>
    </lcf76f155ced4ddcb4097134ff3c332f>
    <TaxCatchAll xmlns="2b55e72b-2189-4cbc-8c9c-2d2d52b1bc6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E17BD-A99C-4423-8DE1-6E2082620A4C}"/>
</file>

<file path=customXml/itemProps2.xml><?xml version="1.0" encoding="utf-8"?>
<ds:datastoreItem xmlns:ds="http://schemas.openxmlformats.org/officeDocument/2006/customXml" ds:itemID="{E8DF0D67-9A47-46F0-9D03-863E5AD35566}">
  <ds:schemaRefs>
    <ds:schemaRef ds:uri="http://schemas.microsoft.com/office/2006/metadata/properties"/>
    <ds:schemaRef ds:uri="http://purl.org/dc/dcmitype/"/>
    <ds:schemaRef ds:uri="http://schemas.openxmlformats.org/package/2006/metadata/core-properties"/>
    <ds:schemaRef ds:uri="http://www.w3.org/XML/1998/namespace"/>
    <ds:schemaRef ds:uri="http://purl.org/dc/terms/"/>
    <ds:schemaRef ds:uri="2dc8c6a0-d92c-4cf5-8fc0-a454e2f20d2c"/>
    <ds:schemaRef ds:uri="http://schemas.microsoft.com/office/2006/documentManagement/types"/>
    <ds:schemaRef ds:uri="http://purl.org/dc/elements/1.1/"/>
    <ds:schemaRef ds:uri="http://schemas.microsoft.com/office/infopath/2007/PartnerControls"/>
    <ds:schemaRef ds:uri="a5b37d9b-1a41-4c30-9032-e8e85c6c5040"/>
    <ds:schemaRef ds:uri="703516dd-e993-45ac-b468-aad01a98f941"/>
    <ds:schemaRef ds:uri="2b55e72b-2189-4cbc-8c9c-2d2d52b1bc64"/>
  </ds:schemaRefs>
</ds:datastoreItem>
</file>

<file path=customXml/itemProps3.xml><?xml version="1.0" encoding="utf-8"?>
<ds:datastoreItem xmlns:ds="http://schemas.openxmlformats.org/officeDocument/2006/customXml" ds:itemID="{E9DE7FCF-F448-4817-ACE3-31EDB396BD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USCRI Theme</Template>
  <TotalTime>439</TotalTime>
  <Words>645</Words>
  <Application>Microsoft Office PowerPoint</Application>
  <PresentationFormat>On-screen Show (4:3)</PresentationFormat>
  <Paragraphs>75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USCRI Theme</vt:lpstr>
      <vt:lpstr>BED BUGS &amp; HOW TO GET RID OF THEM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VERMONT REFUGEE RESETTLEMENT PROGRAM</dc:title>
  <dc:creator>uscri</dc:creator>
  <cp:lastModifiedBy>Anna Tischenko</cp:lastModifiedBy>
  <cp:revision>202</cp:revision>
  <cp:lastPrinted>2015-06-24T19:41:46Z</cp:lastPrinted>
  <dcterms:created xsi:type="dcterms:W3CDTF">2015-06-27T04:46:20Z</dcterms:created>
  <dcterms:modified xsi:type="dcterms:W3CDTF">2025-10-27T14:11:31Z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0x010100E6F83EB4BC9C764687552EAB4A2E0A89</vt:lpwstr>
  </property>
  <property fmtid="{D5CDD505-2E9C-101B-9397-08002B2CF9AE}" pid="3" name="MediaServiceImageTags">
    <vt:lpwstr/>
  </property>
</Properties>
</file>