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1" r:id="rId4"/>
  </p:sldMasterIdLst>
  <p:notesMasterIdLst>
    <p:notesMasterId r:id="rId18"/>
  </p:notesMasterIdLst>
  <p:handoutMasterIdLst>
    <p:handoutMasterId r:id="rId19"/>
  </p:handoutMasterIdLst>
  <p:sldIdLst>
    <p:sldId id="290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302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2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BEC0"/>
    <a:srgbClr val="353E4A"/>
    <a:srgbClr val="DB4C3F"/>
    <a:srgbClr val="4ED0F3"/>
    <a:srgbClr val="FFFFFE"/>
    <a:srgbClr val="DC4C3F"/>
    <a:srgbClr val="007A88"/>
    <a:srgbClr val="95BA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4EFAEE-4F04-591D-01BF-F592D6077F31}" v="1" dt="2025-10-27T14:15:06.999"/>
  </p1510:revLst>
</p1510:revInfo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Objects="1">
      <p:cViewPr varScale="1">
        <p:scale>
          <a:sx n="90" d="100"/>
          <a:sy n="90" d="100"/>
        </p:scale>
        <p:origin x="1262" y="67"/>
      </p:cViewPr>
      <p:guideLst>
        <p:guide orient="horz" pos="2160"/>
        <p:guide pos="2880"/>
        <p:guide orient="horz" pos="124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hammad Iqbal Wali Khan" userId="S::mwalikhan@refugees.org::d84c8eef-493d-44cf-b088-947241dd1a6e" providerId="AD" clId="Web-{D64EFAEE-4F04-591D-01BF-F592D6077F31}"/>
    <pc:docChg chg="modSld">
      <pc:chgData name="Mohammad Iqbal Wali Khan" userId="S::mwalikhan@refugees.org::d84c8eef-493d-44cf-b088-947241dd1a6e" providerId="AD" clId="Web-{D64EFAEE-4F04-591D-01BF-F592D6077F31}" dt="2025-10-27T14:15:06.999" v="0" actId="20577"/>
      <pc:docMkLst>
        <pc:docMk/>
      </pc:docMkLst>
      <pc:sldChg chg="modSp">
        <pc:chgData name="Mohammad Iqbal Wali Khan" userId="S::mwalikhan@refugees.org::d84c8eef-493d-44cf-b088-947241dd1a6e" providerId="AD" clId="Web-{D64EFAEE-4F04-591D-01BF-F592D6077F31}" dt="2025-10-27T14:15:06.999" v="0" actId="20577"/>
        <pc:sldMkLst>
          <pc:docMk/>
          <pc:sldMk cId="3183615868" sldId="290"/>
        </pc:sldMkLst>
        <pc:spChg chg="mod">
          <ac:chgData name="Mohammad Iqbal Wali Khan" userId="S::mwalikhan@refugees.org::d84c8eef-493d-44cf-b088-947241dd1a6e" providerId="AD" clId="Web-{D64EFAEE-4F04-591D-01BF-F592D6077F31}" dt="2025-10-27T14:15:06.999" v="0" actId="20577"/>
          <ac:spMkLst>
            <pc:docMk/>
            <pc:sldMk cId="3183615868" sldId="290"/>
            <ac:spMk id="4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Info</a:t>
            </a:r>
          </a:p>
        </c:rich>
      </c:tx>
      <c:overlay val="0"/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Info</a:t>
            </a:r>
          </a:p>
        </c:rich>
      </c:tx>
      <c:overlay val="0"/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8E00CF-3582-4049-8302-FA8ABA74E1D9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5C26C0-45A8-7C45-97A5-4DA39DD5E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4243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1F61F3-63ED-8144-A2C2-D8FB882A0B04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6A64D-0914-D24D-93C2-9697259DA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25175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endParaRPr lang="en-US"/>
          </a:p>
          <a:p>
            <a:pPr marL="285750" lvl="1" indent="-285750">
              <a:buFont typeface="Arial"/>
              <a:buChar char="•"/>
            </a:pPr>
            <a:r>
              <a:rPr lang="en-US" dirty="0"/>
              <a:t>"Welcome to our presentation on how to use a pharmacy and pick up your prescriptions."</a:t>
            </a:r>
            <a:endParaRPr lang="en-US" dirty="0">
              <a:cs typeface="Calibri"/>
            </a:endParaRPr>
          </a:p>
          <a:p>
            <a:pPr marL="285750" lvl="1" indent="-285750">
              <a:buFont typeface="Arial"/>
              <a:buChar char="•"/>
            </a:pPr>
            <a:r>
              <a:rPr lang="en-US" dirty="0"/>
              <a:t>"We understand that navigating healthcare can be challenging, especially in a new country and language."</a:t>
            </a:r>
            <a:endParaRPr lang="en-US" dirty="0">
              <a:cs typeface="Calibri"/>
            </a:endParaRPr>
          </a:p>
          <a:p>
            <a:pPr>
              <a:buFont typeface="Arial"/>
              <a:buChar char="•"/>
            </a:pPr>
            <a:endParaRPr lang="en-US" dirty="0">
              <a:cs typeface="Calibri"/>
            </a:endParaRPr>
          </a:p>
          <a:p>
            <a:pPr lvl="1">
              <a:buFont typeface="Arial"/>
              <a:buChar char="•"/>
            </a:pPr>
            <a:r>
              <a:rPr lang="en-US"/>
              <a:t>"Understanding how to use a pharmacy is crucial for maintaining your health and the health of your family."</a:t>
            </a:r>
          </a:p>
          <a:p>
            <a:pPr lvl="1">
              <a:buFont typeface="Arial"/>
              <a:buChar char="•"/>
            </a:pPr>
            <a:r>
              <a:rPr lang="en-US"/>
              <a:t>"Knowing how to pick up prescriptions, use medications correctly, and seek help when needed ensures better health outcomes."</a:t>
            </a:r>
          </a:p>
          <a:p>
            <a:pPr lvl="1">
              <a:buFont typeface="Arial"/>
              <a:buChar char="•"/>
            </a:pPr>
            <a:r>
              <a:rPr lang="en-US" dirty="0"/>
              <a:t>"We aim to provide you with the knowledge and resources to make this process easier and safer for you."</a:t>
            </a:r>
            <a:endParaRPr lang="en-US" dirty="0">
              <a:cs typeface="Calibri"/>
            </a:endParaRPr>
          </a:p>
          <a:p>
            <a:pPr marL="285750" lvl="1" indent="-285750">
              <a:buFont typeface="Arial"/>
              <a:buChar char="•"/>
            </a:pP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36A64D-0914-D24D-93C2-9697259DA29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434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Relationship Id="rId4" Type="http://schemas.openxmlformats.org/officeDocument/2006/relationships/chart" Target="../charts/chart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40785" y="1752600"/>
            <a:ext cx="5783456" cy="1171586"/>
          </a:xfrm>
        </p:spPr>
        <p:txBody>
          <a:bodyPr>
            <a:noAutofit/>
          </a:bodyPr>
          <a:lstStyle>
            <a:lvl1pPr>
              <a:defRPr sz="3200" b="1" cap="all" baseline="0">
                <a:solidFill>
                  <a:srgbClr val="353E4A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940785" y="3049951"/>
            <a:ext cx="4214812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2400" cap="all" baseline="0">
                <a:solidFill>
                  <a:srgbClr val="40BEC0"/>
                </a:solidFill>
                <a:latin typeface="Lucida Sans"/>
                <a:cs typeface="Lucida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</a:p>
        </p:txBody>
      </p:sp>
      <p:pic>
        <p:nvPicPr>
          <p:cNvPr id="12" name="Picture 11" descr="USCRI_RG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9646" y="228600"/>
            <a:ext cx="2036464" cy="609599"/>
          </a:xfrm>
          <a:prstGeom prst="rect">
            <a:avLst/>
          </a:prstGeom>
        </p:spPr>
      </p:pic>
      <p:sp>
        <p:nvSpPr>
          <p:cNvPr id="21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1940785" y="3798504"/>
            <a:ext cx="4214812" cy="13160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rgbClr val="6D666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  <a:p>
            <a:pPr lvl="0"/>
            <a:r>
              <a:rPr lang="en-US" dirty="0"/>
              <a:t>Presenter</a:t>
            </a:r>
          </a:p>
          <a:p>
            <a:pPr lvl="0"/>
            <a:r>
              <a:rPr lang="en-US" dirty="0"/>
              <a:t>Department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32513" y="567917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4832513" y="567917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15" name="Group 4">
            <a:extLst>
              <a:ext uri="{FF2B5EF4-FFF2-40B4-BE49-F238E27FC236}">
                <a16:creationId xmlns:a16="http://schemas.microsoft.com/office/drawing/2014/main" id="{883D0F16-08BD-4F4D-8F18-450BCC4FF5A6}"/>
              </a:ext>
            </a:extLst>
          </p:cNvPr>
          <p:cNvGrpSpPr/>
          <p:nvPr userDrawn="1"/>
        </p:nvGrpSpPr>
        <p:grpSpPr>
          <a:xfrm>
            <a:off x="0" y="0"/>
            <a:ext cx="2438400" cy="6858000"/>
            <a:chOff x="0" y="0"/>
            <a:chExt cx="5355113" cy="11526982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7D92B1DB-1243-4F8A-855F-9FE1DFA1032A}"/>
                </a:ext>
              </a:extLst>
            </p:cNvPr>
            <p:cNvSpPr/>
            <p:nvPr/>
          </p:nvSpPr>
          <p:spPr>
            <a:xfrm>
              <a:off x="0" y="0"/>
              <a:ext cx="5355113" cy="11526982"/>
            </a:xfrm>
            <a:custGeom>
              <a:avLst/>
              <a:gdLst/>
              <a:ahLst/>
              <a:cxnLst/>
              <a:rect l="l" t="t" r="r" b="b"/>
              <a:pathLst>
                <a:path w="5355113" h="11526982">
                  <a:moveTo>
                    <a:pt x="5355113" y="11526982"/>
                  </a:moveTo>
                  <a:lnTo>
                    <a:pt x="0" y="11526982"/>
                  </a:lnTo>
                  <a:lnTo>
                    <a:pt x="0" y="0"/>
                  </a:lnTo>
                  <a:lnTo>
                    <a:pt x="5355113" y="11526982"/>
                  </a:lnTo>
                  <a:close/>
                </a:path>
              </a:pathLst>
            </a:custGeom>
            <a:solidFill>
              <a:srgbClr val="DB4C3F"/>
            </a:solidFill>
          </p:spPr>
        </p:sp>
      </p:grpSp>
      <p:grpSp>
        <p:nvGrpSpPr>
          <p:cNvPr id="17" name="Group 6">
            <a:extLst>
              <a:ext uri="{FF2B5EF4-FFF2-40B4-BE49-F238E27FC236}">
                <a16:creationId xmlns:a16="http://schemas.microsoft.com/office/drawing/2014/main" id="{36FE1A32-A956-4C46-B280-FA14DF51C36F}"/>
              </a:ext>
            </a:extLst>
          </p:cNvPr>
          <p:cNvGrpSpPr/>
          <p:nvPr userDrawn="1"/>
        </p:nvGrpSpPr>
        <p:grpSpPr>
          <a:xfrm>
            <a:off x="0" y="0"/>
            <a:ext cx="1524000" cy="2175609"/>
            <a:chOff x="0" y="0"/>
            <a:chExt cx="1204093" cy="1297940"/>
          </a:xfrm>
        </p:grpSpPr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0450BB8F-3FDD-4077-AA88-6E161E247C8E}"/>
                </a:ext>
              </a:extLst>
            </p:cNvPr>
            <p:cNvSpPr/>
            <p:nvPr/>
          </p:nvSpPr>
          <p:spPr>
            <a:xfrm>
              <a:off x="0" y="0"/>
              <a:ext cx="1204093" cy="1297940"/>
            </a:xfrm>
            <a:custGeom>
              <a:avLst/>
              <a:gdLst/>
              <a:ahLst/>
              <a:cxnLst/>
              <a:rect l="l" t="t" r="r" b="b"/>
              <a:pathLst>
                <a:path w="1204093" h="1297940">
                  <a:moveTo>
                    <a:pt x="0" y="0"/>
                  </a:moveTo>
                  <a:lnTo>
                    <a:pt x="602047" y="1297940"/>
                  </a:lnTo>
                  <a:lnTo>
                    <a:pt x="1204093" y="0"/>
                  </a:lnTo>
                  <a:close/>
                </a:path>
              </a:pathLst>
            </a:custGeom>
            <a:solidFill>
              <a:srgbClr val="353E4A"/>
            </a:solidFill>
          </p:spPr>
        </p:sp>
      </p:grpSp>
    </p:spTree>
    <p:extLst>
      <p:ext uri="{BB962C8B-B14F-4D97-AF65-F5344CB8AC3E}">
        <p14:creationId xmlns:p14="http://schemas.microsoft.com/office/powerpoint/2010/main" val="26392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 flipV="1">
            <a:off x="-16490" y="-21782"/>
            <a:ext cx="9185281" cy="1070762"/>
          </a:xfrm>
          <a:custGeom>
            <a:avLst/>
            <a:gdLst>
              <a:gd name="connsiteX0" fmla="*/ 18954 w 9180329"/>
              <a:gd name="connsiteY0" fmla="*/ 2009300 h 2394732"/>
              <a:gd name="connsiteX1" fmla="*/ 9180329 w 9180329"/>
              <a:gd name="connsiteY1" fmla="*/ 0 h 2394732"/>
              <a:gd name="connsiteX2" fmla="*/ 9161375 w 9180329"/>
              <a:gd name="connsiteY2" fmla="*/ 2394732 h 2394732"/>
              <a:gd name="connsiteX3" fmla="*/ 0 w 9180329"/>
              <a:gd name="connsiteY3" fmla="*/ 2388414 h 2394732"/>
              <a:gd name="connsiteX4" fmla="*/ 18954 w 9180329"/>
              <a:gd name="connsiteY4" fmla="*/ 2009300 h 2394732"/>
              <a:gd name="connsiteX0" fmla="*/ 18954 w 9200575"/>
              <a:gd name="connsiteY0" fmla="*/ 2009300 h 2394732"/>
              <a:gd name="connsiteX1" fmla="*/ 9180329 w 9200575"/>
              <a:gd name="connsiteY1" fmla="*/ 0 h 2394732"/>
              <a:gd name="connsiteX2" fmla="*/ 9200575 w 9200575"/>
              <a:gd name="connsiteY2" fmla="*/ 2394732 h 2394732"/>
              <a:gd name="connsiteX3" fmla="*/ 0 w 9200575"/>
              <a:gd name="connsiteY3" fmla="*/ 2388414 h 2394732"/>
              <a:gd name="connsiteX4" fmla="*/ 18954 w 9200575"/>
              <a:gd name="connsiteY4" fmla="*/ 2009300 h 2394732"/>
              <a:gd name="connsiteX0" fmla="*/ 0 w 9181621"/>
              <a:gd name="connsiteY0" fmla="*/ 2009300 h 2394732"/>
              <a:gd name="connsiteX1" fmla="*/ 9161375 w 9181621"/>
              <a:gd name="connsiteY1" fmla="*/ 0 h 2394732"/>
              <a:gd name="connsiteX2" fmla="*/ 9181621 w 9181621"/>
              <a:gd name="connsiteY2" fmla="*/ 2394732 h 2394732"/>
              <a:gd name="connsiteX3" fmla="*/ 163982 w 9181621"/>
              <a:gd name="connsiteY3" fmla="*/ 2358776 h 2394732"/>
              <a:gd name="connsiteX4" fmla="*/ 0 w 9181621"/>
              <a:gd name="connsiteY4" fmla="*/ 2009300 h 2394732"/>
              <a:gd name="connsiteX0" fmla="*/ 0 w 9037886"/>
              <a:gd name="connsiteY0" fmla="*/ 1950025 h 2394732"/>
              <a:gd name="connsiteX1" fmla="*/ 9017640 w 9037886"/>
              <a:gd name="connsiteY1" fmla="*/ 0 h 2394732"/>
              <a:gd name="connsiteX2" fmla="*/ 9037886 w 9037886"/>
              <a:gd name="connsiteY2" fmla="*/ 2394732 h 2394732"/>
              <a:gd name="connsiteX3" fmla="*/ 20247 w 9037886"/>
              <a:gd name="connsiteY3" fmla="*/ 2358776 h 2394732"/>
              <a:gd name="connsiteX4" fmla="*/ 0 w 9037886"/>
              <a:gd name="connsiteY4" fmla="*/ 1950025 h 2394732"/>
              <a:gd name="connsiteX0" fmla="*/ 18954 w 9056840"/>
              <a:gd name="connsiteY0" fmla="*/ 1950025 h 2394732"/>
              <a:gd name="connsiteX1" fmla="*/ 9036594 w 9056840"/>
              <a:gd name="connsiteY1" fmla="*/ 0 h 2394732"/>
              <a:gd name="connsiteX2" fmla="*/ 9056840 w 9056840"/>
              <a:gd name="connsiteY2" fmla="*/ 2394732 h 2394732"/>
              <a:gd name="connsiteX3" fmla="*/ 0 w 9056840"/>
              <a:gd name="connsiteY3" fmla="*/ 2358776 h 2394732"/>
              <a:gd name="connsiteX4" fmla="*/ 18954 w 9056840"/>
              <a:gd name="connsiteY4" fmla="*/ 1950025 h 2394732"/>
              <a:gd name="connsiteX0" fmla="*/ 18954 w 9056840"/>
              <a:gd name="connsiteY0" fmla="*/ 1950025 h 2394732"/>
              <a:gd name="connsiteX1" fmla="*/ 9036594 w 9056840"/>
              <a:gd name="connsiteY1" fmla="*/ 0 h 2394732"/>
              <a:gd name="connsiteX2" fmla="*/ 9056840 w 9056840"/>
              <a:gd name="connsiteY2" fmla="*/ 2394732 h 2394732"/>
              <a:gd name="connsiteX3" fmla="*/ 0 w 9056840"/>
              <a:gd name="connsiteY3" fmla="*/ 2358776 h 2394732"/>
              <a:gd name="connsiteX4" fmla="*/ 18954 w 9056840"/>
              <a:gd name="connsiteY4" fmla="*/ 1950025 h 2394732"/>
              <a:gd name="connsiteX0" fmla="*/ 18954 w 9056840"/>
              <a:gd name="connsiteY0" fmla="*/ 1950025 h 2394732"/>
              <a:gd name="connsiteX1" fmla="*/ 9036594 w 9056840"/>
              <a:gd name="connsiteY1" fmla="*/ 0 h 2394732"/>
              <a:gd name="connsiteX2" fmla="*/ 9056840 w 9056840"/>
              <a:gd name="connsiteY2" fmla="*/ 2394732 h 2394732"/>
              <a:gd name="connsiteX3" fmla="*/ 0 w 9056840"/>
              <a:gd name="connsiteY3" fmla="*/ 2358776 h 2394732"/>
              <a:gd name="connsiteX4" fmla="*/ 18954 w 9056840"/>
              <a:gd name="connsiteY4" fmla="*/ 1950025 h 2394732"/>
              <a:gd name="connsiteX0" fmla="*/ 5888 w 9056840"/>
              <a:gd name="connsiteY0" fmla="*/ 1950025 h 2394732"/>
              <a:gd name="connsiteX1" fmla="*/ 9036594 w 9056840"/>
              <a:gd name="connsiteY1" fmla="*/ 0 h 2394732"/>
              <a:gd name="connsiteX2" fmla="*/ 9056840 w 9056840"/>
              <a:gd name="connsiteY2" fmla="*/ 2394732 h 2394732"/>
              <a:gd name="connsiteX3" fmla="*/ 0 w 9056840"/>
              <a:gd name="connsiteY3" fmla="*/ 2358776 h 2394732"/>
              <a:gd name="connsiteX4" fmla="*/ 5888 w 9056840"/>
              <a:gd name="connsiteY4" fmla="*/ 1950025 h 2394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56840" h="2394732">
                <a:moveTo>
                  <a:pt x="5888" y="1950025"/>
                </a:moveTo>
                <a:lnTo>
                  <a:pt x="9036594" y="0"/>
                </a:lnTo>
                <a:lnTo>
                  <a:pt x="9056840" y="2394732"/>
                </a:lnTo>
                <a:lnTo>
                  <a:pt x="0" y="2358776"/>
                </a:lnTo>
                <a:cubicBezTo>
                  <a:pt x="1963" y="2222526"/>
                  <a:pt x="3925" y="2086275"/>
                  <a:pt x="5888" y="1950025"/>
                </a:cubicBezTo>
                <a:close/>
              </a:path>
            </a:pathLst>
          </a:custGeom>
          <a:solidFill>
            <a:srgbClr val="DB4C3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-18955" y="6343828"/>
            <a:ext cx="2034458" cy="524440"/>
          </a:xfrm>
          <a:custGeom>
            <a:avLst/>
            <a:gdLst>
              <a:gd name="connsiteX0" fmla="*/ 18955 w 2034458"/>
              <a:gd name="connsiteY0" fmla="*/ 0 h 524440"/>
              <a:gd name="connsiteX1" fmla="*/ 2034458 w 2034458"/>
              <a:gd name="connsiteY1" fmla="*/ 524440 h 524440"/>
              <a:gd name="connsiteX2" fmla="*/ 0 w 2034458"/>
              <a:gd name="connsiteY2" fmla="*/ 524440 h 524440"/>
              <a:gd name="connsiteX3" fmla="*/ 18955 w 2034458"/>
              <a:gd name="connsiteY3" fmla="*/ 0 h 524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4458" h="524440">
                <a:moveTo>
                  <a:pt x="18955" y="0"/>
                </a:moveTo>
                <a:lnTo>
                  <a:pt x="2034458" y="524440"/>
                </a:lnTo>
                <a:lnTo>
                  <a:pt x="0" y="524440"/>
                </a:lnTo>
                <a:lnTo>
                  <a:pt x="18955" y="0"/>
                </a:lnTo>
                <a:close/>
              </a:path>
            </a:pathLst>
          </a:custGeom>
          <a:solidFill>
            <a:srgbClr val="353E4A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7"/>
          <p:cNvSpPr txBox="1">
            <a:spLocks/>
          </p:cNvSpPr>
          <p:nvPr/>
        </p:nvSpPr>
        <p:spPr>
          <a:xfrm>
            <a:off x="144655" y="64321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rgbClr val="FFFFFE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6C6909-76DB-DD44-B40F-DC1AA2F0D68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USCRI_Mark_Reversed_Out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1735" y="114802"/>
            <a:ext cx="985181" cy="776203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98474" y="787406"/>
            <a:ext cx="7533261" cy="1116106"/>
          </a:xfrm>
        </p:spPr>
        <p:txBody>
          <a:bodyPr/>
          <a:lstStyle>
            <a:lvl1pPr>
              <a:defRPr b="1" cap="all" baseline="0">
                <a:solidFill>
                  <a:srgbClr val="353E4A"/>
                </a:solidFill>
              </a:defRPr>
            </a:lvl1pPr>
          </a:lstStyle>
          <a:p>
            <a:r>
              <a:rPr lang="en-US" dirty="0"/>
              <a:t>PHOTO TITLE</a:t>
            </a:r>
          </a:p>
        </p:txBody>
      </p:sp>
      <p:sp>
        <p:nvSpPr>
          <p:cNvPr id="11" name="Slide Number Placeholder 7"/>
          <p:cNvSpPr txBox="1">
            <a:spLocks/>
          </p:cNvSpPr>
          <p:nvPr/>
        </p:nvSpPr>
        <p:spPr>
          <a:xfrm>
            <a:off x="6849762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rgbClr val="FFFFFE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0" dirty="0">
                <a:solidFill>
                  <a:schemeClr val="tx1"/>
                </a:solidFill>
                <a:latin typeface="Lucida Sans" panose="020B0602030504020204" pitchFamily="34" charset="0"/>
              </a:rPr>
              <a:t>refugees.org</a:t>
            </a:r>
          </a:p>
        </p:txBody>
      </p:sp>
      <p:sp>
        <p:nvSpPr>
          <p:cNvPr id="15" name="Slide Number Placeholder 7"/>
          <p:cNvSpPr txBox="1">
            <a:spLocks/>
          </p:cNvSpPr>
          <p:nvPr userDrawn="1"/>
        </p:nvSpPr>
        <p:spPr>
          <a:xfrm>
            <a:off x="144655" y="64321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rgbClr val="FFFFFE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6C6909-76DB-DD44-B40F-DC1AA2F0D68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 descr="USCRI_Mark_Reversed_Ou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1735" y="114802"/>
            <a:ext cx="985181" cy="776203"/>
          </a:xfrm>
          <a:prstGeom prst="rect">
            <a:avLst/>
          </a:prstGeom>
        </p:spPr>
      </p:pic>
      <p:sp>
        <p:nvSpPr>
          <p:cNvPr id="17" name="Slide Number Placeholder 7"/>
          <p:cNvSpPr txBox="1">
            <a:spLocks/>
          </p:cNvSpPr>
          <p:nvPr userDrawn="1"/>
        </p:nvSpPr>
        <p:spPr>
          <a:xfrm>
            <a:off x="6849762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rgbClr val="FFFFFE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0" dirty="0">
                <a:solidFill>
                  <a:schemeClr val="tx1"/>
                </a:solidFill>
                <a:latin typeface="Lucida Sans" panose="020B0602030504020204" pitchFamily="34" charset="0"/>
              </a:rPr>
              <a:t>refugees.org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98475" y="1903413"/>
            <a:ext cx="7959725" cy="4143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873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USCRI_Mark_Reversed_Out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8053" y="121121"/>
            <a:ext cx="985181" cy="776203"/>
          </a:xfrm>
          <a:prstGeom prst="rect">
            <a:avLst/>
          </a:prstGeom>
        </p:spPr>
      </p:pic>
      <p:sp>
        <p:nvSpPr>
          <p:cNvPr id="2" name="Freeform 1"/>
          <p:cNvSpPr/>
          <p:nvPr/>
        </p:nvSpPr>
        <p:spPr>
          <a:xfrm>
            <a:off x="6076462" y="0"/>
            <a:ext cx="3080564" cy="6871026"/>
          </a:xfrm>
          <a:custGeom>
            <a:avLst/>
            <a:gdLst>
              <a:gd name="connsiteX0" fmla="*/ 0 w 3080564"/>
              <a:gd name="connsiteY0" fmla="*/ 0 h 6871026"/>
              <a:gd name="connsiteX1" fmla="*/ 1621692 w 3080564"/>
              <a:gd name="connsiteY1" fmla="*/ 6864513 h 6871026"/>
              <a:gd name="connsiteX2" fmla="*/ 3080564 w 3080564"/>
              <a:gd name="connsiteY2" fmla="*/ 6871026 h 6871026"/>
              <a:gd name="connsiteX3" fmla="*/ 3067538 w 3080564"/>
              <a:gd name="connsiteY3" fmla="*/ 0 h 6871026"/>
              <a:gd name="connsiteX4" fmla="*/ 0 w 3080564"/>
              <a:gd name="connsiteY4" fmla="*/ 0 h 687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0564" h="6871026">
                <a:moveTo>
                  <a:pt x="0" y="0"/>
                </a:moveTo>
                <a:lnTo>
                  <a:pt x="1621692" y="6864513"/>
                </a:lnTo>
                <a:lnTo>
                  <a:pt x="3080564" y="6871026"/>
                </a:lnTo>
                <a:lnTo>
                  <a:pt x="3067538" y="0"/>
                </a:lnTo>
                <a:lnTo>
                  <a:pt x="0" y="0"/>
                </a:lnTo>
                <a:close/>
              </a:path>
            </a:pathLst>
          </a:custGeom>
          <a:solidFill>
            <a:srgbClr val="DB4C3F"/>
          </a:solidFill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-6513" y="4454769"/>
            <a:ext cx="9176564" cy="2409744"/>
          </a:xfrm>
          <a:custGeom>
            <a:avLst/>
            <a:gdLst>
              <a:gd name="connsiteX0" fmla="*/ 0 w 9176564"/>
              <a:gd name="connsiteY0" fmla="*/ 2012462 h 2409744"/>
              <a:gd name="connsiteX1" fmla="*/ 9176564 w 9176564"/>
              <a:gd name="connsiteY1" fmla="*/ 0 h 2409744"/>
              <a:gd name="connsiteX2" fmla="*/ 9176564 w 9176564"/>
              <a:gd name="connsiteY2" fmla="*/ 2409744 h 2409744"/>
              <a:gd name="connsiteX3" fmla="*/ 6513 w 9176564"/>
              <a:gd name="connsiteY3" fmla="*/ 2409744 h 2409744"/>
              <a:gd name="connsiteX4" fmla="*/ 0 w 9176564"/>
              <a:gd name="connsiteY4" fmla="*/ 2012462 h 2409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6564" h="2409744">
                <a:moveTo>
                  <a:pt x="0" y="2012462"/>
                </a:moveTo>
                <a:lnTo>
                  <a:pt x="9176564" y="0"/>
                </a:lnTo>
                <a:lnTo>
                  <a:pt x="9176564" y="2409744"/>
                </a:lnTo>
                <a:lnTo>
                  <a:pt x="6513" y="2409744"/>
                </a:lnTo>
                <a:lnTo>
                  <a:pt x="0" y="2012462"/>
                </a:lnTo>
                <a:close/>
              </a:path>
            </a:pathLst>
          </a:custGeom>
          <a:solidFill>
            <a:srgbClr val="353E4A"/>
          </a:solidFill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579530" y="1729376"/>
            <a:ext cx="5783456" cy="1171586"/>
          </a:xfrm>
        </p:spPr>
        <p:txBody>
          <a:bodyPr>
            <a:noAutofit/>
          </a:bodyPr>
          <a:lstStyle>
            <a:lvl1pPr>
              <a:defRPr sz="3200" b="1" cap="all" baseline="0">
                <a:solidFill>
                  <a:srgbClr val="353E4A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9530" y="2913276"/>
            <a:ext cx="4214812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2400" cap="all" baseline="0">
                <a:solidFill>
                  <a:srgbClr val="40BEC0"/>
                </a:solidFill>
                <a:latin typeface="Lucida Sans"/>
                <a:cs typeface="Lucida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7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579438" y="3662523"/>
            <a:ext cx="4214812" cy="13160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rgbClr val="6D6661"/>
                </a:solidFill>
              </a:defRPr>
            </a:lvl1pPr>
          </a:lstStyle>
          <a:p>
            <a:pPr lvl="0"/>
            <a:r>
              <a:rPr lang="en-US" dirty="0"/>
              <a:t>Info</a:t>
            </a:r>
          </a:p>
        </p:txBody>
      </p:sp>
      <p:pic>
        <p:nvPicPr>
          <p:cNvPr id="9" name="Picture 8" descr="USCRI_Mark_Reversed_Ou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8053" y="121121"/>
            <a:ext cx="985181" cy="776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366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-18955" y="6343828"/>
            <a:ext cx="2034458" cy="524440"/>
          </a:xfrm>
          <a:custGeom>
            <a:avLst/>
            <a:gdLst>
              <a:gd name="connsiteX0" fmla="*/ 18955 w 2034458"/>
              <a:gd name="connsiteY0" fmla="*/ 0 h 524440"/>
              <a:gd name="connsiteX1" fmla="*/ 2034458 w 2034458"/>
              <a:gd name="connsiteY1" fmla="*/ 524440 h 524440"/>
              <a:gd name="connsiteX2" fmla="*/ 0 w 2034458"/>
              <a:gd name="connsiteY2" fmla="*/ 524440 h 524440"/>
              <a:gd name="connsiteX3" fmla="*/ 18955 w 2034458"/>
              <a:gd name="connsiteY3" fmla="*/ 0 h 524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4458" h="524440">
                <a:moveTo>
                  <a:pt x="18955" y="0"/>
                </a:moveTo>
                <a:lnTo>
                  <a:pt x="2034458" y="524440"/>
                </a:lnTo>
                <a:lnTo>
                  <a:pt x="0" y="524440"/>
                </a:lnTo>
                <a:lnTo>
                  <a:pt x="18955" y="0"/>
                </a:lnTo>
                <a:close/>
              </a:path>
            </a:pathLst>
          </a:custGeom>
          <a:solidFill>
            <a:srgbClr val="353E4A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 flipV="1">
            <a:off x="-16490" y="-21782"/>
            <a:ext cx="9185281" cy="1070762"/>
          </a:xfrm>
          <a:custGeom>
            <a:avLst/>
            <a:gdLst>
              <a:gd name="connsiteX0" fmla="*/ 18954 w 9180329"/>
              <a:gd name="connsiteY0" fmla="*/ 2009300 h 2394732"/>
              <a:gd name="connsiteX1" fmla="*/ 9180329 w 9180329"/>
              <a:gd name="connsiteY1" fmla="*/ 0 h 2394732"/>
              <a:gd name="connsiteX2" fmla="*/ 9161375 w 9180329"/>
              <a:gd name="connsiteY2" fmla="*/ 2394732 h 2394732"/>
              <a:gd name="connsiteX3" fmla="*/ 0 w 9180329"/>
              <a:gd name="connsiteY3" fmla="*/ 2388414 h 2394732"/>
              <a:gd name="connsiteX4" fmla="*/ 18954 w 9180329"/>
              <a:gd name="connsiteY4" fmla="*/ 2009300 h 2394732"/>
              <a:gd name="connsiteX0" fmla="*/ 18954 w 9200575"/>
              <a:gd name="connsiteY0" fmla="*/ 2009300 h 2394732"/>
              <a:gd name="connsiteX1" fmla="*/ 9180329 w 9200575"/>
              <a:gd name="connsiteY1" fmla="*/ 0 h 2394732"/>
              <a:gd name="connsiteX2" fmla="*/ 9200575 w 9200575"/>
              <a:gd name="connsiteY2" fmla="*/ 2394732 h 2394732"/>
              <a:gd name="connsiteX3" fmla="*/ 0 w 9200575"/>
              <a:gd name="connsiteY3" fmla="*/ 2388414 h 2394732"/>
              <a:gd name="connsiteX4" fmla="*/ 18954 w 9200575"/>
              <a:gd name="connsiteY4" fmla="*/ 2009300 h 2394732"/>
              <a:gd name="connsiteX0" fmla="*/ 0 w 9181621"/>
              <a:gd name="connsiteY0" fmla="*/ 2009300 h 2394732"/>
              <a:gd name="connsiteX1" fmla="*/ 9161375 w 9181621"/>
              <a:gd name="connsiteY1" fmla="*/ 0 h 2394732"/>
              <a:gd name="connsiteX2" fmla="*/ 9181621 w 9181621"/>
              <a:gd name="connsiteY2" fmla="*/ 2394732 h 2394732"/>
              <a:gd name="connsiteX3" fmla="*/ 163982 w 9181621"/>
              <a:gd name="connsiteY3" fmla="*/ 2358776 h 2394732"/>
              <a:gd name="connsiteX4" fmla="*/ 0 w 9181621"/>
              <a:gd name="connsiteY4" fmla="*/ 2009300 h 2394732"/>
              <a:gd name="connsiteX0" fmla="*/ 0 w 9037886"/>
              <a:gd name="connsiteY0" fmla="*/ 1950025 h 2394732"/>
              <a:gd name="connsiteX1" fmla="*/ 9017640 w 9037886"/>
              <a:gd name="connsiteY1" fmla="*/ 0 h 2394732"/>
              <a:gd name="connsiteX2" fmla="*/ 9037886 w 9037886"/>
              <a:gd name="connsiteY2" fmla="*/ 2394732 h 2394732"/>
              <a:gd name="connsiteX3" fmla="*/ 20247 w 9037886"/>
              <a:gd name="connsiteY3" fmla="*/ 2358776 h 2394732"/>
              <a:gd name="connsiteX4" fmla="*/ 0 w 9037886"/>
              <a:gd name="connsiteY4" fmla="*/ 1950025 h 2394732"/>
              <a:gd name="connsiteX0" fmla="*/ 18954 w 9056840"/>
              <a:gd name="connsiteY0" fmla="*/ 1950025 h 2394732"/>
              <a:gd name="connsiteX1" fmla="*/ 9036594 w 9056840"/>
              <a:gd name="connsiteY1" fmla="*/ 0 h 2394732"/>
              <a:gd name="connsiteX2" fmla="*/ 9056840 w 9056840"/>
              <a:gd name="connsiteY2" fmla="*/ 2394732 h 2394732"/>
              <a:gd name="connsiteX3" fmla="*/ 0 w 9056840"/>
              <a:gd name="connsiteY3" fmla="*/ 2358776 h 2394732"/>
              <a:gd name="connsiteX4" fmla="*/ 18954 w 9056840"/>
              <a:gd name="connsiteY4" fmla="*/ 1950025 h 2394732"/>
              <a:gd name="connsiteX0" fmla="*/ 18954 w 9056840"/>
              <a:gd name="connsiteY0" fmla="*/ 1950025 h 2394732"/>
              <a:gd name="connsiteX1" fmla="*/ 9036594 w 9056840"/>
              <a:gd name="connsiteY1" fmla="*/ 0 h 2394732"/>
              <a:gd name="connsiteX2" fmla="*/ 9056840 w 9056840"/>
              <a:gd name="connsiteY2" fmla="*/ 2394732 h 2394732"/>
              <a:gd name="connsiteX3" fmla="*/ 0 w 9056840"/>
              <a:gd name="connsiteY3" fmla="*/ 2358776 h 2394732"/>
              <a:gd name="connsiteX4" fmla="*/ 18954 w 9056840"/>
              <a:gd name="connsiteY4" fmla="*/ 1950025 h 2394732"/>
              <a:gd name="connsiteX0" fmla="*/ 18954 w 9056840"/>
              <a:gd name="connsiteY0" fmla="*/ 1950025 h 2394732"/>
              <a:gd name="connsiteX1" fmla="*/ 9036594 w 9056840"/>
              <a:gd name="connsiteY1" fmla="*/ 0 h 2394732"/>
              <a:gd name="connsiteX2" fmla="*/ 9056840 w 9056840"/>
              <a:gd name="connsiteY2" fmla="*/ 2394732 h 2394732"/>
              <a:gd name="connsiteX3" fmla="*/ 0 w 9056840"/>
              <a:gd name="connsiteY3" fmla="*/ 2358776 h 2394732"/>
              <a:gd name="connsiteX4" fmla="*/ 18954 w 9056840"/>
              <a:gd name="connsiteY4" fmla="*/ 1950025 h 2394732"/>
              <a:gd name="connsiteX0" fmla="*/ 5888 w 9056840"/>
              <a:gd name="connsiteY0" fmla="*/ 1950025 h 2394732"/>
              <a:gd name="connsiteX1" fmla="*/ 9036594 w 9056840"/>
              <a:gd name="connsiteY1" fmla="*/ 0 h 2394732"/>
              <a:gd name="connsiteX2" fmla="*/ 9056840 w 9056840"/>
              <a:gd name="connsiteY2" fmla="*/ 2394732 h 2394732"/>
              <a:gd name="connsiteX3" fmla="*/ 0 w 9056840"/>
              <a:gd name="connsiteY3" fmla="*/ 2358776 h 2394732"/>
              <a:gd name="connsiteX4" fmla="*/ 5888 w 9056840"/>
              <a:gd name="connsiteY4" fmla="*/ 1950025 h 2394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56840" h="2394732">
                <a:moveTo>
                  <a:pt x="5888" y="1950025"/>
                </a:moveTo>
                <a:lnTo>
                  <a:pt x="9036594" y="0"/>
                </a:lnTo>
                <a:lnTo>
                  <a:pt x="9056840" y="2394732"/>
                </a:lnTo>
                <a:lnTo>
                  <a:pt x="0" y="2358776"/>
                </a:lnTo>
                <a:cubicBezTo>
                  <a:pt x="1963" y="2222526"/>
                  <a:pt x="3925" y="2086275"/>
                  <a:pt x="5888" y="1950025"/>
                </a:cubicBezTo>
                <a:close/>
              </a:path>
            </a:pathLst>
          </a:custGeom>
          <a:solidFill>
            <a:srgbClr val="DB4C3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8475" y="787406"/>
            <a:ext cx="7533260" cy="1116106"/>
          </a:xfrm>
        </p:spPr>
        <p:txBody>
          <a:bodyPr/>
          <a:lstStyle>
            <a:lvl1pPr>
              <a:defRPr b="1" cap="all" baseline="0">
                <a:solidFill>
                  <a:srgbClr val="353E4A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pic>
        <p:nvPicPr>
          <p:cNvPr id="11" name="Picture 10" descr="USCRI_Mark_Reversed_Out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1735" y="114802"/>
            <a:ext cx="985181" cy="776203"/>
          </a:xfrm>
          <a:prstGeom prst="rect">
            <a:avLst/>
          </a:prstGeom>
        </p:spPr>
      </p:pic>
      <p:sp>
        <p:nvSpPr>
          <p:cNvPr id="23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44655" y="64321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E"/>
                </a:solidFill>
              </a:defRPr>
            </a:lvl1pPr>
          </a:lstStyle>
          <a:p>
            <a:fld id="{9B6C6909-76DB-DD44-B40F-DC1AA2F0D6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lide Number Placeholder 7"/>
          <p:cNvSpPr txBox="1">
            <a:spLocks/>
          </p:cNvSpPr>
          <p:nvPr/>
        </p:nvSpPr>
        <p:spPr>
          <a:xfrm>
            <a:off x="6849762" y="64321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rgbClr val="FFFFFE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dirty="0">
                <a:solidFill>
                  <a:schemeClr val="tx1"/>
                </a:solidFill>
                <a:latin typeface="Lucida Sans" panose="020B0602030504020204" pitchFamily="34" charset="0"/>
              </a:rPr>
              <a:t>refugees.org</a:t>
            </a:r>
          </a:p>
        </p:txBody>
      </p:sp>
      <p:sp>
        <p:nvSpPr>
          <p:cNvPr id="13" name="Slide Number Placeholder 7"/>
          <p:cNvSpPr txBox="1">
            <a:spLocks/>
          </p:cNvSpPr>
          <p:nvPr userDrawn="1"/>
        </p:nvSpPr>
        <p:spPr>
          <a:xfrm>
            <a:off x="6849762" y="64321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rgbClr val="FFFFFE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dirty="0">
                <a:solidFill>
                  <a:schemeClr val="tx1"/>
                </a:solidFill>
                <a:latin typeface="Lucida Sans" panose="020B0602030504020204" pitchFamily="34" charset="0"/>
              </a:rPr>
              <a:t>refugees.org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8C6AE93-CA00-4FDD-B1B6-5F229249789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98475" y="1903413"/>
            <a:ext cx="7959725" cy="4143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54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498475" y="1903512"/>
            <a:ext cx="3844925" cy="4520073"/>
          </a:xfrm>
        </p:spPr>
        <p:txBody>
          <a:bodyPr/>
          <a:lstStyle>
            <a:lvl1pPr marL="0" indent="0">
              <a:buClr>
                <a:schemeClr val="tx2"/>
              </a:buClr>
              <a:buNone/>
              <a:defRPr>
                <a:solidFill>
                  <a:srgbClr val="6D6661"/>
                </a:solidFill>
              </a:defRPr>
            </a:lvl1pPr>
            <a:lvl2pPr>
              <a:buClr>
                <a:schemeClr val="bg2"/>
              </a:buClr>
              <a:defRPr>
                <a:solidFill>
                  <a:srgbClr val="6D6661"/>
                </a:solidFill>
              </a:defRPr>
            </a:lvl2pPr>
            <a:lvl3pPr>
              <a:buClr>
                <a:schemeClr val="tx2"/>
              </a:buClr>
              <a:defRPr>
                <a:solidFill>
                  <a:srgbClr val="6D6661"/>
                </a:solidFill>
              </a:defRPr>
            </a:lvl3pPr>
            <a:lvl4pPr>
              <a:buClr>
                <a:schemeClr val="bg2"/>
              </a:buClr>
              <a:defRPr>
                <a:solidFill>
                  <a:srgbClr val="6D6661"/>
                </a:solidFill>
              </a:defRPr>
            </a:lvl4pPr>
            <a:lvl5pPr>
              <a:buClr>
                <a:schemeClr val="tx2"/>
              </a:buClr>
              <a:defRPr>
                <a:solidFill>
                  <a:srgbClr val="6D6661"/>
                </a:solidFill>
              </a:defRPr>
            </a:lvl5pPr>
          </a:lstStyle>
          <a:p>
            <a:pPr lvl="0"/>
            <a:r>
              <a:rPr lang="en-US" dirty="0"/>
              <a:t>Text Content</a:t>
            </a:r>
            <a:endParaRPr dirty="0"/>
          </a:p>
        </p:txBody>
      </p:sp>
      <p:sp>
        <p:nvSpPr>
          <p:cNvPr id="11" name="Freeform 10"/>
          <p:cNvSpPr/>
          <p:nvPr/>
        </p:nvSpPr>
        <p:spPr>
          <a:xfrm flipV="1">
            <a:off x="-16490" y="-21782"/>
            <a:ext cx="9185281" cy="1070762"/>
          </a:xfrm>
          <a:custGeom>
            <a:avLst/>
            <a:gdLst>
              <a:gd name="connsiteX0" fmla="*/ 18954 w 9180329"/>
              <a:gd name="connsiteY0" fmla="*/ 2009300 h 2394732"/>
              <a:gd name="connsiteX1" fmla="*/ 9180329 w 9180329"/>
              <a:gd name="connsiteY1" fmla="*/ 0 h 2394732"/>
              <a:gd name="connsiteX2" fmla="*/ 9161375 w 9180329"/>
              <a:gd name="connsiteY2" fmla="*/ 2394732 h 2394732"/>
              <a:gd name="connsiteX3" fmla="*/ 0 w 9180329"/>
              <a:gd name="connsiteY3" fmla="*/ 2388414 h 2394732"/>
              <a:gd name="connsiteX4" fmla="*/ 18954 w 9180329"/>
              <a:gd name="connsiteY4" fmla="*/ 2009300 h 2394732"/>
              <a:gd name="connsiteX0" fmla="*/ 18954 w 9200575"/>
              <a:gd name="connsiteY0" fmla="*/ 2009300 h 2394732"/>
              <a:gd name="connsiteX1" fmla="*/ 9180329 w 9200575"/>
              <a:gd name="connsiteY1" fmla="*/ 0 h 2394732"/>
              <a:gd name="connsiteX2" fmla="*/ 9200575 w 9200575"/>
              <a:gd name="connsiteY2" fmla="*/ 2394732 h 2394732"/>
              <a:gd name="connsiteX3" fmla="*/ 0 w 9200575"/>
              <a:gd name="connsiteY3" fmla="*/ 2388414 h 2394732"/>
              <a:gd name="connsiteX4" fmla="*/ 18954 w 9200575"/>
              <a:gd name="connsiteY4" fmla="*/ 2009300 h 2394732"/>
              <a:gd name="connsiteX0" fmla="*/ 0 w 9181621"/>
              <a:gd name="connsiteY0" fmla="*/ 2009300 h 2394732"/>
              <a:gd name="connsiteX1" fmla="*/ 9161375 w 9181621"/>
              <a:gd name="connsiteY1" fmla="*/ 0 h 2394732"/>
              <a:gd name="connsiteX2" fmla="*/ 9181621 w 9181621"/>
              <a:gd name="connsiteY2" fmla="*/ 2394732 h 2394732"/>
              <a:gd name="connsiteX3" fmla="*/ 163982 w 9181621"/>
              <a:gd name="connsiteY3" fmla="*/ 2358776 h 2394732"/>
              <a:gd name="connsiteX4" fmla="*/ 0 w 9181621"/>
              <a:gd name="connsiteY4" fmla="*/ 2009300 h 2394732"/>
              <a:gd name="connsiteX0" fmla="*/ 0 w 9037886"/>
              <a:gd name="connsiteY0" fmla="*/ 1950025 h 2394732"/>
              <a:gd name="connsiteX1" fmla="*/ 9017640 w 9037886"/>
              <a:gd name="connsiteY1" fmla="*/ 0 h 2394732"/>
              <a:gd name="connsiteX2" fmla="*/ 9037886 w 9037886"/>
              <a:gd name="connsiteY2" fmla="*/ 2394732 h 2394732"/>
              <a:gd name="connsiteX3" fmla="*/ 20247 w 9037886"/>
              <a:gd name="connsiteY3" fmla="*/ 2358776 h 2394732"/>
              <a:gd name="connsiteX4" fmla="*/ 0 w 9037886"/>
              <a:gd name="connsiteY4" fmla="*/ 1950025 h 2394732"/>
              <a:gd name="connsiteX0" fmla="*/ 18954 w 9056840"/>
              <a:gd name="connsiteY0" fmla="*/ 1950025 h 2394732"/>
              <a:gd name="connsiteX1" fmla="*/ 9036594 w 9056840"/>
              <a:gd name="connsiteY1" fmla="*/ 0 h 2394732"/>
              <a:gd name="connsiteX2" fmla="*/ 9056840 w 9056840"/>
              <a:gd name="connsiteY2" fmla="*/ 2394732 h 2394732"/>
              <a:gd name="connsiteX3" fmla="*/ 0 w 9056840"/>
              <a:gd name="connsiteY3" fmla="*/ 2358776 h 2394732"/>
              <a:gd name="connsiteX4" fmla="*/ 18954 w 9056840"/>
              <a:gd name="connsiteY4" fmla="*/ 1950025 h 2394732"/>
              <a:gd name="connsiteX0" fmla="*/ 18954 w 9056840"/>
              <a:gd name="connsiteY0" fmla="*/ 1950025 h 2394732"/>
              <a:gd name="connsiteX1" fmla="*/ 9036594 w 9056840"/>
              <a:gd name="connsiteY1" fmla="*/ 0 h 2394732"/>
              <a:gd name="connsiteX2" fmla="*/ 9056840 w 9056840"/>
              <a:gd name="connsiteY2" fmla="*/ 2394732 h 2394732"/>
              <a:gd name="connsiteX3" fmla="*/ 0 w 9056840"/>
              <a:gd name="connsiteY3" fmla="*/ 2358776 h 2394732"/>
              <a:gd name="connsiteX4" fmla="*/ 18954 w 9056840"/>
              <a:gd name="connsiteY4" fmla="*/ 1950025 h 2394732"/>
              <a:gd name="connsiteX0" fmla="*/ 18954 w 9056840"/>
              <a:gd name="connsiteY0" fmla="*/ 1950025 h 2394732"/>
              <a:gd name="connsiteX1" fmla="*/ 9036594 w 9056840"/>
              <a:gd name="connsiteY1" fmla="*/ 0 h 2394732"/>
              <a:gd name="connsiteX2" fmla="*/ 9056840 w 9056840"/>
              <a:gd name="connsiteY2" fmla="*/ 2394732 h 2394732"/>
              <a:gd name="connsiteX3" fmla="*/ 0 w 9056840"/>
              <a:gd name="connsiteY3" fmla="*/ 2358776 h 2394732"/>
              <a:gd name="connsiteX4" fmla="*/ 18954 w 9056840"/>
              <a:gd name="connsiteY4" fmla="*/ 1950025 h 2394732"/>
              <a:gd name="connsiteX0" fmla="*/ 5888 w 9056840"/>
              <a:gd name="connsiteY0" fmla="*/ 1950025 h 2394732"/>
              <a:gd name="connsiteX1" fmla="*/ 9036594 w 9056840"/>
              <a:gd name="connsiteY1" fmla="*/ 0 h 2394732"/>
              <a:gd name="connsiteX2" fmla="*/ 9056840 w 9056840"/>
              <a:gd name="connsiteY2" fmla="*/ 2394732 h 2394732"/>
              <a:gd name="connsiteX3" fmla="*/ 0 w 9056840"/>
              <a:gd name="connsiteY3" fmla="*/ 2358776 h 2394732"/>
              <a:gd name="connsiteX4" fmla="*/ 5888 w 9056840"/>
              <a:gd name="connsiteY4" fmla="*/ 1950025 h 2394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56840" h="2394732">
                <a:moveTo>
                  <a:pt x="5888" y="1950025"/>
                </a:moveTo>
                <a:lnTo>
                  <a:pt x="9036594" y="0"/>
                </a:lnTo>
                <a:lnTo>
                  <a:pt x="9056840" y="2394732"/>
                </a:lnTo>
                <a:lnTo>
                  <a:pt x="0" y="2358776"/>
                </a:lnTo>
                <a:cubicBezTo>
                  <a:pt x="1963" y="2222526"/>
                  <a:pt x="3925" y="2086275"/>
                  <a:pt x="5888" y="1950025"/>
                </a:cubicBezTo>
                <a:close/>
              </a:path>
            </a:pathLst>
          </a:custGeom>
          <a:solidFill>
            <a:srgbClr val="DB4C3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98474" y="787406"/>
            <a:ext cx="7533261" cy="1116106"/>
          </a:xfrm>
        </p:spPr>
        <p:txBody>
          <a:bodyPr/>
          <a:lstStyle>
            <a:lvl1pPr>
              <a:defRPr b="1" cap="all" baseline="0">
                <a:solidFill>
                  <a:srgbClr val="353E4A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pic>
        <p:nvPicPr>
          <p:cNvPr id="7" name="Picture 6" descr="USCRI_Mark_Reversed_Out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1735" y="114802"/>
            <a:ext cx="985181" cy="776203"/>
          </a:xfrm>
          <a:prstGeom prst="rect">
            <a:avLst/>
          </a:prstGeom>
        </p:spPr>
      </p:pic>
      <p:sp>
        <p:nvSpPr>
          <p:cNvPr id="10" name="Slide Number Placeholder 7"/>
          <p:cNvSpPr txBox="1">
            <a:spLocks/>
          </p:cNvSpPr>
          <p:nvPr/>
        </p:nvSpPr>
        <p:spPr>
          <a:xfrm>
            <a:off x="6849762" y="64321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rgbClr val="FFFFFE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dirty="0">
                <a:solidFill>
                  <a:schemeClr val="tx1"/>
                </a:solidFill>
                <a:latin typeface="Lucida Sans" panose="020B0602030504020204" pitchFamily="34" charset="0"/>
              </a:rPr>
              <a:t>refugees.org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613275" y="1903511"/>
            <a:ext cx="3844925" cy="4520073"/>
          </a:xfrm>
        </p:spPr>
        <p:txBody>
          <a:bodyPr/>
          <a:lstStyle>
            <a:lvl1pPr marL="0" indent="0">
              <a:buClr>
                <a:schemeClr val="tx2"/>
              </a:buClr>
              <a:buNone/>
              <a:defRPr>
                <a:solidFill>
                  <a:srgbClr val="6D6661"/>
                </a:solidFill>
              </a:defRPr>
            </a:lvl1pPr>
            <a:lvl2pPr>
              <a:buClr>
                <a:schemeClr val="bg2"/>
              </a:buClr>
              <a:defRPr>
                <a:solidFill>
                  <a:srgbClr val="6D6661"/>
                </a:solidFill>
              </a:defRPr>
            </a:lvl2pPr>
            <a:lvl3pPr>
              <a:buClr>
                <a:schemeClr val="tx2"/>
              </a:buClr>
              <a:defRPr>
                <a:solidFill>
                  <a:srgbClr val="6D6661"/>
                </a:solidFill>
              </a:defRPr>
            </a:lvl3pPr>
            <a:lvl4pPr>
              <a:buClr>
                <a:schemeClr val="bg2"/>
              </a:buClr>
              <a:defRPr>
                <a:solidFill>
                  <a:srgbClr val="6D6661"/>
                </a:solidFill>
              </a:defRPr>
            </a:lvl4pPr>
            <a:lvl5pPr>
              <a:buClr>
                <a:schemeClr val="tx2"/>
              </a:buClr>
              <a:defRPr>
                <a:solidFill>
                  <a:srgbClr val="6D6661"/>
                </a:solidFill>
              </a:defRPr>
            </a:lvl5pPr>
          </a:lstStyle>
          <a:p>
            <a:pPr lvl="0"/>
            <a:r>
              <a:rPr lang="en-US" dirty="0"/>
              <a:t>Text Content</a:t>
            </a:r>
            <a:endParaRPr dirty="0"/>
          </a:p>
        </p:txBody>
      </p:sp>
      <p:pic>
        <p:nvPicPr>
          <p:cNvPr id="15" name="Picture 14" descr="USCRI_Mark_Reversed_Ou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1735" y="114802"/>
            <a:ext cx="985181" cy="776203"/>
          </a:xfrm>
          <a:prstGeom prst="rect">
            <a:avLst/>
          </a:prstGeom>
        </p:spPr>
      </p:pic>
      <p:sp>
        <p:nvSpPr>
          <p:cNvPr id="16" name="Slide Number Placeholder 7"/>
          <p:cNvSpPr txBox="1">
            <a:spLocks/>
          </p:cNvSpPr>
          <p:nvPr userDrawn="1"/>
        </p:nvSpPr>
        <p:spPr>
          <a:xfrm>
            <a:off x="6849762" y="64321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rgbClr val="FFFFFE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dirty="0">
                <a:solidFill>
                  <a:schemeClr val="tx1"/>
                </a:solidFill>
                <a:latin typeface="Lucida Sans" panose="020B0602030504020204" pitchFamily="34" charset="0"/>
              </a:rPr>
              <a:t>refugees.org</a:t>
            </a:r>
          </a:p>
        </p:txBody>
      </p:sp>
      <p:sp>
        <p:nvSpPr>
          <p:cNvPr id="17" name="Freeform 16"/>
          <p:cNvSpPr/>
          <p:nvPr userDrawn="1"/>
        </p:nvSpPr>
        <p:spPr>
          <a:xfrm>
            <a:off x="-18955" y="6343828"/>
            <a:ext cx="2034458" cy="524440"/>
          </a:xfrm>
          <a:custGeom>
            <a:avLst/>
            <a:gdLst>
              <a:gd name="connsiteX0" fmla="*/ 18955 w 2034458"/>
              <a:gd name="connsiteY0" fmla="*/ 0 h 524440"/>
              <a:gd name="connsiteX1" fmla="*/ 2034458 w 2034458"/>
              <a:gd name="connsiteY1" fmla="*/ 524440 h 524440"/>
              <a:gd name="connsiteX2" fmla="*/ 0 w 2034458"/>
              <a:gd name="connsiteY2" fmla="*/ 524440 h 524440"/>
              <a:gd name="connsiteX3" fmla="*/ 18955 w 2034458"/>
              <a:gd name="connsiteY3" fmla="*/ 0 h 524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4458" h="524440">
                <a:moveTo>
                  <a:pt x="18955" y="0"/>
                </a:moveTo>
                <a:lnTo>
                  <a:pt x="2034458" y="524440"/>
                </a:lnTo>
                <a:lnTo>
                  <a:pt x="0" y="524440"/>
                </a:lnTo>
                <a:lnTo>
                  <a:pt x="18955" y="0"/>
                </a:lnTo>
                <a:close/>
              </a:path>
            </a:pathLst>
          </a:custGeom>
          <a:solidFill>
            <a:srgbClr val="353E4A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44655" y="64321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E"/>
                </a:solidFill>
              </a:defRPr>
            </a:lvl1pPr>
          </a:lstStyle>
          <a:p>
            <a:fld id="{9B6C6909-76DB-DD44-B40F-DC1AA2F0D6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2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 userDrawn="1"/>
        </p:nvSpPr>
        <p:spPr>
          <a:xfrm flipV="1">
            <a:off x="-16490" y="-21782"/>
            <a:ext cx="9185281" cy="1070762"/>
          </a:xfrm>
          <a:custGeom>
            <a:avLst/>
            <a:gdLst>
              <a:gd name="connsiteX0" fmla="*/ 18954 w 9180329"/>
              <a:gd name="connsiteY0" fmla="*/ 2009300 h 2394732"/>
              <a:gd name="connsiteX1" fmla="*/ 9180329 w 9180329"/>
              <a:gd name="connsiteY1" fmla="*/ 0 h 2394732"/>
              <a:gd name="connsiteX2" fmla="*/ 9161375 w 9180329"/>
              <a:gd name="connsiteY2" fmla="*/ 2394732 h 2394732"/>
              <a:gd name="connsiteX3" fmla="*/ 0 w 9180329"/>
              <a:gd name="connsiteY3" fmla="*/ 2388414 h 2394732"/>
              <a:gd name="connsiteX4" fmla="*/ 18954 w 9180329"/>
              <a:gd name="connsiteY4" fmla="*/ 2009300 h 2394732"/>
              <a:gd name="connsiteX0" fmla="*/ 18954 w 9200575"/>
              <a:gd name="connsiteY0" fmla="*/ 2009300 h 2394732"/>
              <a:gd name="connsiteX1" fmla="*/ 9180329 w 9200575"/>
              <a:gd name="connsiteY1" fmla="*/ 0 h 2394732"/>
              <a:gd name="connsiteX2" fmla="*/ 9200575 w 9200575"/>
              <a:gd name="connsiteY2" fmla="*/ 2394732 h 2394732"/>
              <a:gd name="connsiteX3" fmla="*/ 0 w 9200575"/>
              <a:gd name="connsiteY3" fmla="*/ 2388414 h 2394732"/>
              <a:gd name="connsiteX4" fmla="*/ 18954 w 9200575"/>
              <a:gd name="connsiteY4" fmla="*/ 2009300 h 2394732"/>
              <a:gd name="connsiteX0" fmla="*/ 0 w 9181621"/>
              <a:gd name="connsiteY0" fmla="*/ 2009300 h 2394732"/>
              <a:gd name="connsiteX1" fmla="*/ 9161375 w 9181621"/>
              <a:gd name="connsiteY1" fmla="*/ 0 h 2394732"/>
              <a:gd name="connsiteX2" fmla="*/ 9181621 w 9181621"/>
              <a:gd name="connsiteY2" fmla="*/ 2394732 h 2394732"/>
              <a:gd name="connsiteX3" fmla="*/ 163982 w 9181621"/>
              <a:gd name="connsiteY3" fmla="*/ 2358776 h 2394732"/>
              <a:gd name="connsiteX4" fmla="*/ 0 w 9181621"/>
              <a:gd name="connsiteY4" fmla="*/ 2009300 h 2394732"/>
              <a:gd name="connsiteX0" fmla="*/ 0 w 9037886"/>
              <a:gd name="connsiteY0" fmla="*/ 1950025 h 2394732"/>
              <a:gd name="connsiteX1" fmla="*/ 9017640 w 9037886"/>
              <a:gd name="connsiteY1" fmla="*/ 0 h 2394732"/>
              <a:gd name="connsiteX2" fmla="*/ 9037886 w 9037886"/>
              <a:gd name="connsiteY2" fmla="*/ 2394732 h 2394732"/>
              <a:gd name="connsiteX3" fmla="*/ 20247 w 9037886"/>
              <a:gd name="connsiteY3" fmla="*/ 2358776 h 2394732"/>
              <a:gd name="connsiteX4" fmla="*/ 0 w 9037886"/>
              <a:gd name="connsiteY4" fmla="*/ 1950025 h 2394732"/>
              <a:gd name="connsiteX0" fmla="*/ 18954 w 9056840"/>
              <a:gd name="connsiteY0" fmla="*/ 1950025 h 2394732"/>
              <a:gd name="connsiteX1" fmla="*/ 9036594 w 9056840"/>
              <a:gd name="connsiteY1" fmla="*/ 0 h 2394732"/>
              <a:gd name="connsiteX2" fmla="*/ 9056840 w 9056840"/>
              <a:gd name="connsiteY2" fmla="*/ 2394732 h 2394732"/>
              <a:gd name="connsiteX3" fmla="*/ 0 w 9056840"/>
              <a:gd name="connsiteY3" fmla="*/ 2358776 h 2394732"/>
              <a:gd name="connsiteX4" fmla="*/ 18954 w 9056840"/>
              <a:gd name="connsiteY4" fmla="*/ 1950025 h 2394732"/>
              <a:gd name="connsiteX0" fmla="*/ 18954 w 9056840"/>
              <a:gd name="connsiteY0" fmla="*/ 1950025 h 2394732"/>
              <a:gd name="connsiteX1" fmla="*/ 9036594 w 9056840"/>
              <a:gd name="connsiteY1" fmla="*/ 0 h 2394732"/>
              <a:gd name="connsiteX2" fmla="*/ 9056840 w 9056840"/>
              <a:gd name="connsiteY2" fmla="*/ 2394732 h 2394732"/>
              <a:gd name="connsiteX3" fmla="*/ 0 w 9056840"/>
              <a:gd name="connsiteY3" fmla="*/ 2358776 h 2394732"/>
              <a:gd name="connsiteX4" fmla="*/ 18954 w 9056840"/>
              <a:gd name="connsiteY4" fmla="*/ 1950025 h 2394732"/>
              <a:gd name="connsiteX0" fmla="*/ 18954 w 9056840"/>
              <a:gd name="connsiteY0" fmla="*/ 1950025 h 2394732"/>
              <a:gd name="connsiteX1" fmla="*/ 9036594 w 9056840"/>
              <a:gd name="connsiteY1" fmla="*/ 0 h 2394732"/>
              <a:gd name="connsiteX2" fmla="*/ 9056840 w 9056840"/>
              <a:gd name="connsiteY2" fmla="*/ 2394732 h 2394732"/>
              <a:gd name="connsiteX3" fmla="*/ 0 w 9056840"/>
              <a:gd name="connsiteY3" fmla="*/ 2358776 h 2394732"/>
              <a:gd name="connsiteX4" fmla="*/ 18954 w 9056840"/>
              <a:gd name="connsiteY4" fmla="*/ 1950025 h 2394732"/>
              <a:gd name="connsiteX0" fmla="*/ 5888 w 9056840"/>
              <a:gd name="connsiteY0" fmla="*/ 1950025 h 2394732"/>
              <a:gd name="connsiteX1" fmla="*/ 9036594 w 9056840"/>
              <a:gd name="connsiteY1" fmla="*/ 0 h 2394732"/>
              <a:gd name="connsiteX2" fmla="*/ 9056840 w 9056840"/>
              <a:gd name="connsiteY2" fmla="*/ 2394732 h 2394732"/>
              <a:gd name="connsiteX3" fmla="*/ 0 w 9056840"/>
              <a:gd name="connsiteY3" fmla="*/ 2358776 h 2394732"/>
              <a:gd name="connsiteX4" fmla="*/ 5888 w 9056840"/>
              <a:gd name="connsiteY4" fmla="*/ 1950025 h 2394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56840" h="2394732">
                <a:moveTo>
                  <a:pt x="5888" y="1950025"/>
                </a:moveTo>
                <a:lnTo>
                  <a:pt x="9036594" y="0"/>
                </a:lnTo>
                <a:lnTo>
                  <a:pt x="9056840" y="2394732"/>
                </a:lnTo>
                <a:lnTo>
                  <a:pt x="0" y="2358776"/>
                </a:lnTo>
                <a:cubicBezTo>
                  <a:pt x="1963" y="2222526"/>
                  <a:pt x="3925" y="2086275"/>
                  <a:pt x="5888" y="1950025"/>
                </a:cubicBezTo>
                <a:close/>
              </a:path>
            </a:pathLst>
          </a:custGeom>
          <a:solidFill>
            <a:srgbClr val="DB4C3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 userDrawn="1"/>
        </p:nvSpPr>
        <p:spPr>
          <a:xfrm>
            <a:off x="-18955" y="6343828"/>
            <a:ext cx="2034458" cy="524440"/>
          </a:xfrm>
          <a:custGeom>
            <a:avLst/>
            <a:gdLst>
              <a:gd name="connsiteX0" fmla="*/ 18955 w 2034458"/>
              <a:gd name="connsiteY0" fmla="*/ 0 h 524440"/>
              <a:gd name="connsiteX1" fmla="*/ 2034458 w 2034458"/>
              <a:gd name="connsiteY1" fmla="*/ 524440 h 524440"/>
              <a:gd name="connsiteX2" fmla="*/ 0 w 2034458"/>
              <a:gd name="connsiteY2" fmla="*/ 524440 h 524440"/>
              <a:gd name="connsiteX3" fmla="*/ 18955 w 2034458"/>
              <a:gd name="connsiteY3" fmla="*/ 0 h 524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4458" h="524440">
                <a:moveTo>
                  <a:pt x="18955" y="0"/>
                </a:moveTo>
                <a:lnTo>
                  <a:pt x="2034458" y="524440"/>
                </a:lnTo>
                <a:lnTo>
                  <a:pt x="0" y="524440"/>
                </a:lnTo>
                <a:lnTo>
                  <a:pt x="18955" y="0"/>
                </a:lnTo>
                <a:close/>
              </a:path>
            </a:pathLst>
          </a:custGeom>
          <a:solidFill>
            <a:srgbClr val="353E4A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98474" y="787406"/>
            <a:ext cx="7533261" cy="1116106"/>
          </a:xfrm>
        </p:spPr>
        <p:txBody>
          <a:bodyPr/>
          <a:lstStyle>
            <a:lvl1pPr>
              <a:defRPr b="1" cap="all" baseline="0">
                <a:solidFill>
                  <a:srgbClr val="353E4A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pic>
        <p:nvPicPr>
          <p:cNvPr id="7" name="Picture 6" descr="USCRI_Mark_Reversed_Ou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1735" y="114802"/>
            <a:ext cx="985181" cy="776203"/>
          </a:xfrm>
          <a:prstGeom prst="rect">
            <a:avLst/>
          </a:prstGeom>
        </p:spPr>
      </p:pic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44655" y="64321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E"/>
                </a:solidFill>
              </a:defRPr>
            </a:lvl1pPr>
          </a:lstStyle>
          <a:p>
            <a:fld id="{9B6C6909-76DB-DD44-B40F-DC1AA2F0D6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4585252" y="1905000"/>
            <a:ext cx="3818973" cy="4528673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0" name="Slide Number Placeholder 7"/>
          <p:cNvSpPr txBox="1">
            <a:spLocks/>
          </p:cNvSpPr>
          <p:nvPr/>
        </p:nvSpPr>
        <p:spPr>
          <a:xfrm>
            <a:off x="6849762" y="64321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rgbClr val="FFFFFE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dirty="0">
                <a:solidFill>
                  <a:schemeClr val="tx1"/>
                </a:solidFill>
                <a:latin typeface="Lucida Sans" panose="020B0602030504020204" pitchFamily="34" charset="0"/>
              </a:rPr>
              <a:t>refugees.org</a:t>
            </a:r>
          </a:p>
        </p:txBody>
      </p:sp>
      <p:sp>
        <p:nvSpPr>
          <p:cNvPr id="17" name="Slide Number Placeholder 7"/>
          <p:cNvSpPr txBox="1">
            <a:spLocks/>
          </p:cNvSpPr>
          <p:nvPr userDrawn="1"/>
        </p:nvSpPr>
        <p:spPr>
          <a:xfrm>
            <a:off x="6849762" y="64321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rgbClr val="FFFFFE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dirty="0">
                <a:solidFill>
                  <a:schemeClr val="tx1"/>
                </a:solidFill>
                <a:latin typeface="Lucida Sans" panose="020B0602030504020204" pitchFamily="34" charset="0"/>
              </a:rPr>
              <a:t>refugees.org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 hasCustomPrompt="1"/>
          </p:nvPr>
        </p:nvSpPr>
        <p:spPr>
          <a:xfrm>
            <a:off x="498475" y="1903512"/>
            <a:ext cx="3844925" cy="4520073"/>
          </a:xfrm>
        </p:spPr>
        <p:txBody>
          <a:bodyPr/>
          <a:lstStyle>
            <a:lvl1pPr marL="0" indent="0">
              <a:buClr>
                <a:schemeClr val="tx2"/>
              </a:buClr>
              <a:buNone/>
              <a:defRPr>
                <a:solidFill>
                  <a:srgbClr val="6D6661"/>
                </a:solidFill>
              </a:defRPr>
            </a:lvl1pPr>
            <a:lvl2pPr>
              <a:buClr>
                <a:schemeClr val="bg2"/>
              </a:buClr>
              <a:defRPr>
                <a:solidFill>
                  <a:srgbClr val="6D6661"/>
                </a:solidFill>
              </a:defRPr>
            </a:lvl2pPr>
            <a:lvl3pPr>
              <a:buClr>
                <a:schemeClr val="tx2"/>
              </a:buClr>
              <a:defRPr>
                <a:solidFill>
                  <a:srgbClr val="6D6661"/>
                </a:solidFill>
              </a:defRPr>
            </a:lvl3pPr>
            <a:lvl4pPr>
              <a:buClr>
                <a:schemeClr val="bg2"/>
              </a:buClr>
              <a:defRPr>
                <a:solidFill>
                  <a:srgbClr val="6D6661"/>
                </a:solidFill>
              </a:defRPr>
            </a:lvl4pPr>
            <a:lvl5pPr>
              <a:buClr>
                <a:schemeClr val="tx2"/>
              </a:buClr>
              <a:defRPr>
                <a:solidFill>
                  <a:srgbClr val="6D6661"/>
                </a:solidFill>
              </a:defRPr>
            </a:lvl5pPr>
          </a:lstStyle>
          <a:p>
            <a:pPr lvl="0"/>
            <a:r>
              <a:rPr lang="en-US" dirty="0"/>
              <a:t>Text Content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5763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-79614" y="4429306"/>
            <a:ext cx="9310521" cy="2428693"/>
          </a:xfrm>
          <a:custGeom>
            <a:avLst/>
            <a:gdLst>
              <a:gd name="connsiteX0" fmla="*/ 18954 w 9180329"/>
              <a:gd name="connsiteY0" fmla="*/ 2009300 h 2394732"/>
              <a:gd name="connsiteX1" fmla="*/ 9180329 w 9180329"/>
              <a:gd name="connsiteY1" fmla="*/ 0 h 2394732"/>
              <a:gd name="connsiteX2" fmla="*/ 9161375 w 9180329"/>
              <a:gd name="connsiteY2" fmla="*/ 2394732 h 2394732"/>
              <a:gd name="connsiteX3" fmla="*/ 0 w 9180329"/>
              <a:gd name="connsiteY3" fmla="*/ 2388414 h 2394732"/>
              <a:gd name="connsiteX4" fmla="*/ 18954 w 9180329"/>
              <a:gd name="connsiteY4" fmla="*/ 2009300 h 2394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0329" h="2394732">
                <a:moveTo>
                  <a:pt x="18954" y="2009300"/>
                </a:moveTo>
                <a:lnTo>
                  <a:pt x="9180329" y="0"/>
                </a:lnTo>
                <a:lnTo>
                  <a:pt x="9161375" y="2394732"/>
                </a:lnTo>
                <a:lnTo>
                  <a:pt x="0" y="2388414"/>
                </a:lnTo>
                <a:lnTo>
                  <a:pt x="18954" y="200930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17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USCRI_Mark_Reversed_Out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1735" y="114802"/>
            <a:ext cx="985181" cy="776203"/>
          </a:xfrm>
          <a:prstGeom prst="rect">
            <a:avLst/>
          </a:prstGeom>
        </p:spPr>
      </p:pic>
      <p:sp>
        <p:nvSpPr>
          <p:cNvPr id="10" name="Freeform 9"/>
          <p:cNvSpPr/>
          <p:nvPr/>
        </p:nvSpPr>
        <p:spPr>
          <a:xfrm>
            <a:off x="6076462" y="0"/>
            <a:ext cx="3080564" cy="6871026"/>
          </a:xfrm>
          <a:custGeom>
            <a:avLst/>
            <a:gdLst>
              <a:gd name="connsiteX0" fmla="*/ 0 w 3080564"/>
              <a:gd name="connsiteY0" fmla="*/ 0 h 6871026"/>
              <a:gd name="connsiteX1" fmla="*/ 1621692 w 3080564"/>
              <a:gd name="connsiteY1" fmla="*/ 6864513 h 6871026"/>
              <a:gd name="connsiteX2" fmla="*/ 3080564 w 3080564"/>
              <a:gd name="connsiteY2" fmla="*/ 6871026 h 6871026"/>
              <a:gd name="connsiteX3" fmla="*/ 3067538 w 3080564"/>
              <a:gd name="connsiteY3" fmla="*/ 0 h 6871026"/>
              <a:gd name="connsiteX4" fmla="*/ 0 w 3080564"/>
              <a:gd name="connsiteY4" fmla="*/ 0 h 687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0564" h="6871026">
                <a:moveTo>
                  <a:pt x="0" y="0"/>
                </a:moveTo>
                <a:lnTo>
                  <a:pt x="1621692" y="6864513"/>
                </a:lnTo>
                <a:lnTo>
                  <a:pt x="3080564" y="6871026"/>
                </a:lnTo>
                <a:lnTo>
                  <a:pt x="30675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14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9530" y="2913276"/>
            <a:ext cx="4214812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2400" cap="all" baseline="0">
                <a:solidFill>
                  <a:srgbClr val="FFFFFE"/>
                </a:solidFill>
                <a:latin typeface="Lucida Sans"/>
                <a:cs typeface="Lucida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79530" y="1729376"/>
            <a:ext cx="5783456" cy="1171586"/>
          </a:xfrm>
        </p:spPr>
        <p:txBody>
          <a:bodyPr>
            <a:noAutofit/>
          </a:bodyPr>
          <a:lstStyle>
            <a:lvl1pPr>
              <a:defRPr sz="3600" b="1" cap="all" baseline="0">
                <a:solidFill>
                  <a:srgbClr val="FFFFFE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199657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353E4A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79614" y="4429306"/>
            <a:ext cx="9310521" cy="2428693"/>
          </a:xfrm>
          <a:custGeom>
            <a:avLst/>
            <a:gdLst>
              <a:gd name="connsiteX0" fmla="*/ 18954 w 9180329"/>
              <a:gd name="connsiteY0" fmla="*/ 2009300 h 2394732"/>
              <a:gd name="connsiteX1" fmla="*/ 9180329 w 9180329"/>
              <a:gd name="connsiteY1" fmla="*/ 0 h 2394732"/>
              <a:gd name="connsiteX2" fmla="*/ 9161375 w 9180329"/>
              <a:gd name="connsiteY2" fmla="*/ 2394732 h 2394732"/>
              <a:gd name="connsiteX3" fmla="*/ 0 w 9180329"/>
              <a:gd name="connsiteY3" fmla="*/ 2388414 h 2394732"/>
              <a:gd name="connsiteX4" fmla="*/ 18954 w 9180329"/>
              <a:gd name="connsiteY4" fmla="*/ 2009300 h 2394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0329" h="2394732">
                <a:moveTo>
                  <a:pt x="18954" y="2009300"/>
                </a:moveTo>
                <a:lnTo>
                  <a:pt x="9180329" y="0"/>
                </a:lnTo>
                <a:lnTo>
                  <a:pt x="9161375" y="2394732"/>
                </a:lnTo>
                <a:lnTo>
                  <a:pt x="0" y="2388414"/>
                </a:lnTo>
                <a:lnTo>
                  <a:pt x="18954" y="2009300"/>
                </a:lnTo>
                <a:close/>
              </a:path>
            </a:pathLst>
          </a:custGeom>
          <a:solidFill>
            <a:schemeClr val="bg1">
              <a:alpha val="17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12" descr="USCRI_Mark_Reversed_Out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1735" y="114802"/>
            <a:ext cx="985181" cy="776203"/>
          </a:xfrm>
          <a:prstGeom prst="rect">
            <a:avLst/>
          </a:prstGeom>
        </p:spPr>
      </p:pic>
      <p:sp>
        <p:nvSpPr>
          <p:cNvPr id="10" name="Freeform 9"/>
          <p:cNvSpPr/>
          <p:nvPr/>
        </p:nvSpPr>
        <p:spPr>
          <a:xfrm>
            <a:off x="6106890" y="0"/>
            <a:ext cx="3080564" cy="6871026"/>
          </a:xfrm>
          <a:custGeom>
            <a:avLst/>
            <a:gdLst>
              <a:gd name="connsiteX0" fmla="*/ 0 w 3080564"/>
              <a:gd name="connsiteY0" fmla="*/ 0 h 6871026"/>
              <a:gd name="connsiteX1" fmla="*/ 1621692 w 3080564"/>
              <a:gd name="connsiteY1" fmla="*/ 6864513 h 6871026"/>
              <a:gd name="connsiteX2" fmla="*/ 3080564 w 3080564"/>
              <a:gd name="connsiteY2" fmla="*/ 6871026 h 6871026"/>
              <a:gd name="connsiteX3" fmla="*/ 3067538 w 3080564"/>
              <a:gd name="connsiteY3" fmla="*/ 0 h 6871026"/>
              <a:gd name="connsiteX4" fmla="*/ 0 w 3080564"/>
              <a:gd name="connsiteY4" fmla="*/ 0 h 687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0564" h="6871026">
                <a:moveTo>
                  <a:pt x="0" y="0"/>
                </a:moveTo>
                <a:lnTo>
                  <a:pt x="1621692" y="6864513"/>
                </a:lnTo>
                <a:lnTo>
                  <a:pt x="3080564" y="6871026"/>
                </a:lnTo>
                <a:lnTo>
                  <a:pt x="30675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14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ctrTitle" hasCustomPrompt="1"/>
          </p:nvPr>
        </p:nvSpPr>
        <p:spPr>
          <a:xfrm>
            <a:off x="579530" y="1729376"/>
            <a:ext cx="5783456" cy="1171586"/>
          </a:xfrm>
        </p:spPr>
        <p:txBody>
          <a:bodyPr>
            <a:noAutofit/>
          </a:bodyPr>
          <a:lstStyle>
            <a:lvl1pPr>
              <a:defRPr sz="3600" b="1" cap="all" baseline="0">
                <a:solidFill>
                  <a:srgbClr val="FFFFFE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9530" y="2913276"/>
            <a:ext cx="4214812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2400" cap="all" baseline="0">
                <a:solidFill>
                  <a:srgbClr val="FFFFFE"/>
                </a:solidFill>
                <a:latin typeface="Lucida Sans"/>
                <a:cs typeface="Lucida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03574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4ED0F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-79614" y="4429306"/>
            <a:ext cx="9310521" cy="2428693"/>
          </a:xfrm>
          <a:custGeom>
            <a:avLst/>
            <a:gdLst>
              <a:gd name="connsiteX0" fmla="*/ 18954 w 9180329"/>
              <a:gd name="connsiteY0" fmla="*/ 2009300 h 2394732"/>
              <a:gd name="connsiteX1" fmla="*/ 9180329 w 9180329"/>
              <a:gd name="connsiteY1" fmla="*/ 0 h 2394732"/>
              <a:gd name="connsiteX2" fmla="*/ 9161375 w 9180329"/>
              <a:gd name="connsiteY2" fmla="*/ 2394732 h 2394732"/>
              <a:gd name="connsiteX3" fmla="*/ 0 w 9180329"/>
              <a:gd name="connsiteY3" fmla="*/ 2388414 h 2394732"/>
              <a:gd name="connsiteX4" fmla="*/ 18954 w 9180329"/>
              <a:gd name="connsiteY4" fmla="*/ 2009300 h 2394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0329" h="2394732">
                <a:moveTo>
                  <a:pt x="18954" y="2009300"/>
                </a:moveTo>
                <a:lnTo>
                  <a:pt x="9180329" y="0"/>
                </a:lnTo>
                <a:lnTo>
                  <a:pt x="9161375" y="2394732"/>
                </a:lnTo>
                <a:lnTo>
                  <a:pt x="0" y="2388414"/>
                </a:lnTo>
                <a:lnTo>
                  <a:pt x="18954" y="2009300"/>
                </a:lnTo>
                <a:close/>
              </a:path>
            </a:pathLst>
          </a:custGeom>
          <a:solidFill>
            <a:schemeClr val="tx1">
              <a:lumMod val="20000"/>
              <a:lumOff val="80000"/>
              <a:alpha val="17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USCRI_Mark_Reversed_Out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1735" y="114802"/>
            <a:ext cx="985181" cy="776203"/>
          </a:xfrm>
          <a:prstGeom prst="rect">
            <a:avLst/>
          </a:prstGeom>
        </p:spPr>
      </p:pic>
      <p:sp>
        <p:nvSpPr>
          <p:cNvPr id="10" name="Freeform 9"/>
          <p:cNvSpPr/>
          <p:nvPr/>
        </p:nvSpPr>
        <p:spPr>
          <a:xfrm>
            <a:off x="6076462" y="0"/>
            <a:ext cx="3080564" cy="6871026"/>
          </a:xfrm>
          <a:custGeom>
            <a:avLst/>
            <a:gdLst>
              <a:gd name="connsiteX0" fmla="*/ 0 w 3080564"/>
              <a:gd name="connsiteY0" fmla="*/ 0 h 6871026"/>
              <a:gd name="connsiteX1" fmla="*/ 1621692 w 3080564"/>
              <a:gd name="connsiteY1" fmla="*/ 6864513 h 6871026"/>
              <a:gd name="connsiteX2" fmla="*/ 3080564 w 3080564"/>
              <a:gd name="connsiteY2" fmla="*/ 6871026 h 6871026"/>
              <a:gd name="connsiteX3" fmla="*/ 3067538 w 3080564"/>
              <a:gd name="connsiteY3" fmla="*/ 0 h 6871026"/>
              <a:gd name="connsiteX4" fmla="*/ 0 w 3080564"/>
              <a:gd name="connsiteY4" fmla="*/ 0 h 687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0564" h="6871026">
                <a:moveTo>
                  <a:pt x="0" y="0"/>
                </a:moveTo>
                <a:lnTo>
                  <a:pt x="1621692" y="6864513"/>
                </a:lnTo>
                <a:lnTo>
                  <a:pt x="3080564" y="6871026"/>
                </a:lnTo>
                <a:lnTo>
                  <a:pt x="30675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20000"/>
              <a:lumOff val="80000"/>
              <a:alpha val="14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9530" y="2913276"/>
            <a:ext cx="4214812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2400" cap="all" baseline="0">
                <a:solidFill>
                  <a:srgbClr val="FFFFFE"/>
                </a:solidFill>
                <a:latin typeface="Lucida Sans"/>
                <a:cs typeface="Lucida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79530" y="1729376"/>
            <a:ext cx="5783456" cy="1171586"/>
          </a:xfrm>
        </p:spPr>
        <p:txBody>
          <a:bodyPr>
            <a:noAutofit/>
          </a:bodyPr>
          <a:lstStyle>
            <a:lvl1pPr>
              <a:defRPr sz="3600" b="1" cap="all" baseline="0">
                <a:solidFill>
                  <a:srgbClr val="FFFFFE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79390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3">
    <p:bg>
      <p:bgPr>
        <a:solidFill>
          <a:srgbClr val="40BE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230907" cy="6858000"/>
          </a:xfrm>
          <a:prstGeom prst="rect">
            <a:avLst/>
          </a:prstGeom>
          <a:solidFill>
            <a:srgbClr val="40BEC0"/>
          </a:solidFill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79614" y="4429306"/>
            <a:ext cx="9310521" cy="2428693"/>
          </a:xfrm>
          <a:custGeom>
            <a:avLst/>
            <a:gdLst>
              <a:gd name="connsiteX0" fmla="*/ 18954 w 9180329"/>
              <a:gd name="connsiteY0" fmla="*/ 2009300 h 2394732"/>
              <a:gd name="connsiteX1" fmla="*/ 9180329 w 9180329"/>
              <a:gd name="connsiteY1" fmla="*/ 0 h 2394732"/>
              <a:gd name="connsiteX2" fmla="*/ 9161375 w 9180329"/>
              <a:gd name="connsiteY2" fmla="*/ 2394732 h 2394732"/>
              <a:gd name="connsiteX3" fmla="*/ 0 w 9180329"/>
              <a:gd name="connsiteY3" fmla="*/ 2388414 h 2394732"/>
              <a:gd name="connsiteX4" fmla="*/ 18954 w 9180329"/>
              <a:gd name="connsiteY4" fmla="*/ 2009300 h 2394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0329" h="2394732">
                <a:moveTo>
                  <a:pt x="18954" y="2009300"/>
                </a:moveTo>
                <a:lnTo>
                  <a:pt x="9180329" y="0"/>
                </a:lnTo>
                <a:lnTo>
                  <a:pt x="9161375" y="2394732"/>
                </a:lnTo>
                <a:lnTo>
                  <a:pt x="0" y="2388414"/>
                </a:lnTo>
                <a:lnTo>
                  <a:pt x="18954" y="2009300"/>
                </a:lnTo>
                <a:close/>
              </a:path>
            </a:pathLst>
          </a:custGeom>
          <a:solidFill>
            <a:schemeClr val="bg1">
              <a:lumMod val="20000"/>
              <a:lumOff val="80000"/>
              <a:alpha val="17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1" name="Picture 10" descr="USCRI_Mark_Reversed_Out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1735" y="114802"/>
            <a:ext cx="985181" cy="776203"/>
          </a:xfrm>
          <a:prstGeom prst="rect">
            <a:avLst/>
          </a:prstGeom>
        </p:spPr>
      </p:pic>
      <p:sp>
        <p:nvSpPr>
          <p:cNvPr id="15" name="Freeform 14"/>
          <p:cNvSpPr/>
          <p:nvPr/>
        </p:nvSpPr>
        <p:spPr>
          <a:xfrm>
            <a:off x="6139636" y="0"/>
            <a:ext cx="3080564" cy="6871026"/>
          </a:xfrm>
          <a:custGeom>
            <a:avLst/>
            <a:gdLst>
              <a:gd name="connsiteX0" fmla="*/ 0 w 3080564"/>
              <a:gd name="connsiteY0" fmla="*/ 0 h 6871026"/>
              <a:gd name="connsiteX1" fmla="*/ 1621692 w 3080564"/>
              <a:gd name="connsiteY1" fmla="*/ 6864513 h 6871026"/>
              <a:gd name="connsiteX2" fmla="*/ 3080564 w 3080564"/>
              <a:gd name="connsiteY2" fmla="*/ 6871026 h 6871026"/>
              <a:gd name="connsiteX3" fmla="*/ 3067538 w 3080564"/>
              <a:gd name="connsiteY3" fmla="*/ 0 h 6871026"/>
              <a:gd name="connsiteX4" fmla="*/ 0 w 3080564"/>
              <a:gd name="connsiteY4" fmla="*/ 0 h 687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0564" h="6871026">
                <a:moveTo>
                  <a:pt x="0" y="0"/>
                </a:moveTo>
                <a:lnTo>
                  <a:pt x="1621692" y="6864513"/>
                </a:lnTo>
                <a:lnTo>
                  <a:pt x="3080564" y="6871026"/>
                </a:lnTo>
                <a:lnTo>
                  <a:pt x="30675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40000"/>
              <a:lumOff val="60000"/>
              <a:alpha val="14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9530" y="2913276"/>
            <a:ext cx="4214812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2400" cap="all" baseline="0">
                <a:solidFill>
                  <a:srgbClr val="FFFFFE"/>
                </a:solidFill>
                <a:latin typeface="Lucida Sans"/>
                <a:cs typeface="Lucida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79530" y="1729376"/>
            <a:ext cx="5783456" cy="1171586"/>
          </a:xfrm>
        </p:spPr>
        <p:txBody>
          <a:bodyPr>
            <a:noAutofit/>
          </a:bodyPr>
          <a:lstStyle>
            <a:lvl1pPr>
              <a:defRPr sz="3600" b="1" cap="all" baseline="0">
                <a:solidFill>
                  <a:srgbClr val="FFFFFE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7172705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aph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/>
        </p:nvSpPr>
        <p:spPr>
          <a:xfrm flipV="1">
            <a:off x="-16490" y="-21782"/>
            <a:ext cx="9185281" cy="1070762"/>
          </a:xfrm>
          <a:custGeom>
            <a:avLst/>
            <a:gdLst>
              <a:gd name="connsiteX0" fmla="*/ 18954 w 9180329"/>
              <a:gd name="connsiteY0" fmla="*/ 2009300 h 2394732"/>
              <a:gd name="connsiteX1" fmla="*/ 9180329 w 9180329"/>
              <a:gd name="connsiteY1" fmla="*/ 0 h 2394732"/>
              <a:gd name="connsiteX2" fmla="*/ 9161375 w 9180329"/>
              <a:gd name="connsiteY2" fmla="*/ 2394732 h 2394732"/>
              <a:gd name="connsiteX3" fmla="*/ 0 w 9180329"/>
              <a:gd name="connsiteY3" fmla="*/ 2388414 h 2394732"/>
              <a:gd name="connsiteX4" fmla="*/ 18954 w 9180329"/>
              <a:gd name="connsiteY4" fmla="*/ 2009300 h 2394732"/>
              <a:gd name="connsiteX0" fmla="*/ 18954 w 9200575"/>
              <a:gd name="connsiteY0" fmla="*/ 2009300 h 2394732"/>
              <a:gd name="connsiteX1" fmla="*/ 9180329 w 9200575"/>
              <a:gd name="connsiteY1" fmla="*/ 0 h 2394732"/>
              <a:gd name="connsiteX2" fmla="*/ 9200575 w 9200575"/>
              <a:gd name="connsiteY2" fmla="*/ 2394732 h 2394732"/>
              <a:gd name="connsiteX3" fmla="*/ 0 w 9200575"/>
              <a:gd name="connsiteY3" fmla="*/ 2388414 h 2394732"/>
              <a:gd name="connsiteX4" fmla="*/ 18954 w 9200575"/>
              <a:gd name="connsiteY4" fmla="*/ 2009300 h 2394732"/>
              <a:gd name="connsiteX0" fmla="*/ 0 w 9181621"/>
              <a:gd name="connsiteY0" fmla="*/ 2009300 h 2394732"/>
              <a:gd name="connsiteX1" fmla="*/ 9161375 w 9181621"/>
              <a:gd name="connsiteY1" fmla="*/ 0 h 2394732"/>
              <a:gd name="connsiteX2" fmla="*/ 9181621 w 9181621"/>
              <a:gd name="connsiteY2" fmla="*/ 2394732 h 2394732"/>
              <a:gd name="connsiteX3" fmla="*/ 163982 w 9181621"/>
              <a:gd name="connsiteY3" fmla="*/ 2358776 h 2394732"/>
              <a:gd name="connsiteX4" fmla="*/ 0 w 9181621"/>
              <a:gd name="connsiteY4" fmla="*/ 2009300 h 2394732"/>
              <a:gd name="connsiteX0" fmla="*/ 0 w 9037886"/>
              <a:gd name="connsiteY0" fmla="*/ 1950025 h 2394732"/>
              <a:gd name="connsiteX1" fmla="*/ 9017640 w 9037886"/>
              <a:gd name="connsiteY1" fmla="*/ 0 h 2394732"/>
              <a:gd name="connsiteX2" fmla="*/ 9037886 w 9037886"/>
              <a:gd name="connsiteY2" fmla="*/ 2394732 h 2394732"/>
              <a:gd name="connsiteX3" fmla="*/ 20247 w 9037886"/>
              <a:gd name="connsiteY3" fmla="*/ 2358776 h 2394732"/>
              <a:gd name="connsiteX4" fmla="*/ 0 w 9037886"/>
              <a:gd name="connsiteY4" fmla="*/ 1950025 h 2394732"/>
              <a:gd name="connsiteX0" fmla="*/ 18954 w 9056840"/>
              <a:gd name="connsiteY0" fmla="*/ 1950025 h 2394732"/>
              <a:gd name="connsiteX1" fmla="*/ 9036594 w 9056840"/>
              <a:gd name="connsiteY1" fmla="*/ 0 h 2394732"/>
              <a:gd name="connsiteX2" fmla="*/ 9056840 w 9056840"/>
              <a:gd name="connsiteY2" fmla="*/ 2394732 h 2394732"/>
              <a:gd name="connsiteX3" fmla="*/ 0 w 9056840"/>
              <a:gd name="connsiteY3" fmla="*/ 2358776 h 2394732"/>
              <a:gd name="connsiteX4" fmla="*/ 18954 w 9056840"/>
              <a:gd name="connsiteY4" fmla="*/ 1950025 h 2394732"/>
              <a:gd name="connsiteX0" fmla="*/ 18954 w 9056840"/>
              <a:gd name="connsiteY0" fmla="*/ 1950025 h 2394732"/>
              <a:gd name="connsiteX1" fmla="*/ 9036594 w 9056840"/>
              <a:gd name="connsiteY1" fmla="*/ 0 h 2394732"/>
              <a:gd name="connsiteX2" fmla="*/ 9056840 w 9056840"/>
              <a:gd name="connsiteY2" fmla="*/ 2394732 h 2394732"/>
              <a:gd name="connsiteX3" fmla="*/ 0 w 9056840"/>
              <a:gd name="connsiteY3" fmla="*/ 2358776 h 2394732"/>
              <a:gd name="connsiteX4" fmla="*/ 18954 w 9056840"/>
              <a:gd name="connsiteY4" fmla="*/ 1950025 h 2394732"/>
              <a:gd name="connsiteX0" fmla="*/ 18954 w 9056840"/>
              <a:gd name="connsiteY0" fmla="*/ 1950025 h 2394732"/>
              <a:gd name="connsiteX1" fmla="*/ 9036594 w 9056840"/>
              <a:gd name="connsiteY1" fmla="*/ 0 h 2394732"/>
              <a:gd name="connsiteX2" fmla="*/ 9056840 w 9056840"/>
              <a:gd name="connsiteY2" fmla="*/ 2394732 h 2394732"/>
              <a:gd name="connsiteX3" fmla="*/ 0 w 9056840"/>
              <a:gd name="connsiteY3" fmla="*/ 2358776 h 2394732"/>
              <a:gd name="connsiteX4" fmla="*/ 18954 w 9056840"/>
              <a:gd name="connsiteY4" fmla="*/ 1950025 h 2394732"/>
              <a:gd name="connsiteX0" fmla="*/ 5888 w 9056840"/>
              <a:gd name="connsiteY0" fmla="*/ 1950025 h 2394732"/>
              <a:gd name="connsiteX1" fmla="*/ 9036594 w 9056840"/>
              <a:gd name="connsiteY1" fmla="*/ 0 h 2394732"/>
              <a:gd name="connsiteX2" fmla="*/ 9056840 w 9056840"/>
              <a:gd name="connsiteY2" fmla="*/ 2394732 h 2394732"/>
              <a:gd name="connsiteX3" fmla="*/ 0 w 9056840"/>
              <a:gd name="connsiteY3" fmla="*/ 2358776 h 2394732"/>
              <a:gd name="connsiteX4" fmla="*/ 5888 w 9056840"/>
              <a:gd name="connsiteY4" fmla="*/ 1950025 h 2394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56840" h="2394732">
                <a:moveTo>
                  <a:pt x="5888" y="1950025"/>
                </a:moveTo>
                <a:lnTo>
                  <a:pt x="9036594" y="0"/>
                </a:lnTo>
                <a:lnTo>
                  <a:pt x="9056840" y="2394732"/>
                </a:lnTo>
                <a:lnTo>
                  <a:pt x="0" y="2358776"/>
                </a:lnTo>
                <a:cubicBezTo>
                  <a:pt x="1963" y="2222526"/>
                  <a:pt x="3925" y="2086275"/>
                  <a:pt x="5888" y="1950025"/>
                </a:cubicBezTo>
                <a:close/>
              </a:path>
            </a:pathLst>
          </a:custGeom>
          <a:solidFill>
            <a:srgbClr val="DB4C3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98474" y="1905000"/>
            <a:ext cx="2860272" cy="4140200"/>
          </a:xfrm>
        </p:spPr>
        <p:txBody>
          <a:bodyPr>
            <a:normAutofit/>
          </a:bodyPr>
          <a:lstStyle>
            <a:lvl1pPr marL="0" indent="0">
              <a:buClr>
                <a:schemeClr val="tx2"/>
              </a:buClr>
              <a:buNone/>
              <a:defRPr sz="1800" baseline="0">
                <a:solidFill>
                  <a:srgbClr val="6D6661"/>
                </a:solidFill>
              </a:defRPr>
            </a:lvl1pPr>
            <a:lvl2pPr>
              <a:buClr>
                <a:schemeClr val="bg2"/>
              </a:buClr>
              <a:defRPr sz="1800">
                <a:solidFill>
                  <a:srgbClr val="6D6661"/>
                </a:solidFill>
              </a:defRPr>
            </a:lvl2pPr>
            <a:lvl3pPr>
              <a:buClr>
                <a:schemeClr val="tx2"/>
              </a:buClr>
              <a:defRPr sz="1800">
                <a:solidFill>
                  <a:srgbClr val="6D6661"/>
                </a:solidFill>
              </a:defRPr>
            </a:lvl3pPr>
            <a:lvl4pPr>
              <a:buClr>
                <a:schemeClr val="bg2"/>
              </a:buClr>
              <a:defRPr sz="1800">
                <a:solidFill>
                  <a:srgbClr val="6D6661"/>
                </a:solidFill>
              </a:defRPr>
            </a:lvl4pPr>
            <a:lvl5pPr>
              <a:buClr>
                <a:schemeClr val="tx2"/>
              </a:buClr>
              <a:defRPr sz="1800">
                <a:solidFill>
                  <a:srgbClr val="6D666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Text Content</a:t>
            </a:r>
            <a:endParaRPr dirty="0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07027026"/>
              </p:ext>
            </p:extLst>
          </p:nvPr>
        </p:nvGraphicFramePr>
        <p:xfrm>
          <a:off x="3558642" y="2218055"/>
          <a:ext cx="5294006" cy="3529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98474" y="787406"/>
            <a:ext cx="7533261" cy="1116106"/>
          </a:xfrm>
        </p:spPr>
        <p:txBody>
          <a:bodyPr/>
          <a:lstStyle>
            <a:lvl1pPr>
              <a:defRPr b="1" cap="all" baseline="0">
                <a:solidFill>
                  <a:srgbClr val="353E4A"/>
                </a:solidFill>
              </a:defRPr>
            </a:lvl1pPr>
          </a:lstStyle>
          <a:p>
            <a:r>
              <a:rPr lang="en-US" dirty="0"/>
              <a:t>GRAPH TITLE</a:t>
            </a:r>
          </a:p>
        </p:txBody>
      </p:sp>
      <p:pic>
        <p:nvPicPr>
          <p:cNvPr id="14" name="Picture 13" descr="USCRI_Mark_Reversed_Ou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1735" y="114802"/>
            <a:ext cx="985181" cy="776203"/>
          </a:xfrm>
          <a:prstGeom prst="rect">
            <a:avLst/>
          </a:prstGeom>
        </p:spPr>
      </p:pic>
      <p:sp>
        <p:nvSpPr>
          <p:cNvPr id="18" name="Chart Placeholder 17"/>
          <p:cNvSpPr>
            <a:spLocks noGrp="1"/>
          </p:cNvSpPr>
          <p:nvPr>
            <p:ph type="chart" sz="quarter" idx="12" hasCustomPrompt="1"/>
          </p:nvPr>
        </p:nvSpPr>
        <p:spPr>
          <a:xfrm>
            <a:off x="3449638" y="1905000"/>
            <a:ext cx="5008562" cy="4140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Graph</a:t>
            </a:r>
          </a:p>
        </p:txBody>
      </p:sp>
      <p:sp>
        <p:nvSpPr>
          <p:cNvPr id="20" name="Freeform 19"/>
          <p:cNvSpPr/>
          <p:nvPr/>
        </p:nvSpPr>
        <p:spPr>
          <a:xfrm>
            <a:off x="-18955" y="6343828"/>
            <a:ext cx="2034458" cy="524440"/>
          </a:xfrm>
          <a:custGeom>
            <a:avLst/>
            <a:gdLst>
              <a:gd name="connsiteX0" fmla="*/ 18955 w 2034458"/>
              <a:gd name="connsiteY0" fmla="*/ 0 h 524440"/>
              <a:gd name="connsiteX1" fmla="*/ 2034458 w 2034458"/>
              <a:gd name="connsiteY1" fmla="*/ 524440 h 524440"/>
              <a:gd name="connsiteX2" fmla="*/ 0 w 2034458"/>
              <a:gd name="connsiteY2" fmla="*/ 524440 h 524440"/>
              <a:gd name="connsiteX3" fmla="*/ 18955 w 2034458"/>
              <a:gd name="connsiteY3" fmla="*/ 0 h 524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4458" h="524440">
                <a:moveTo>
                  <a:pt x="18955" y="0"/>
                </a:moveTo>
                <a:lnTo>
                  <a:pt x="2034458" y="524440"/>
                </a:lnTo>
                <a:lnTo>
                  <a:pt x="0" y="524440"/>
                </a:lnTo>
                <a:lnTo>
                  <a:pt x="18955" y="0"/>
                </a:lnTo>
                <a:close/>
              </a:path>
            </a:pathLst>
          </a:custGeom>
          <a:solidFill>
            <a:srgbClr val="353E4A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lide Number Placeholder 7"/>
          <p:cNvSpPr txBox="1">
            <a:spLocks/>
          </p:cNvSpPr>
          <p:nvPr/>
        </p:nvSpPr>
        <p:spPr>
          <a:xfrm>
            <a:off x="144655" y="64321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rgbClr val="FFFFFE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6C6909-76DB-DD44-B40F-DC1AA2F0D6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Slide Number Placeholder 7"/>
          <p:cNvSpPr txBox="1">
            <a:spLocks/>
          </p:cNvSpPr>
          <p:nvPr/>
        </p:nvSpPr>
        <p:spPr>
          <a:xfrm>
            <a:off x="6849762" y="64321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rgbClr val="FFFFFE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dirty="0">
                <a:solidFill>
                  <a:schemeClr val="tx1"/>
                </a:solidFill>
                <a:latin typeface="Lucida Sans" panose="020B0602030504020204" pitchFamily="34" charset="0"/>
              </a:rPr>
              <a:t>refugees.org</a:t>
            </a:r>
          </a:p>
        </p:txBody>
      </p:sp>
      <p:graphicFrame>
        <p:nvGraphicFramePr>
          <p:cNvPr id="16" name="Chart 15"/>
          <p:cNvGraphicFramePr/>
          <p:nvPr userDrawn="1">
            <p:extLst>
              <p:ext uri="{D42A27DB-BD31-4B8C-83A1-F6EECF244321}">
                <p14:modId xmlns:p14="http://schemas.microsoft.com/office/powerpoint/2010/main" val="2589071676"/>
              </p:ext>
            </p:extLst>
          </p:nvPr>
        </p:nvGraphicFramePr>
        <p:xfrm>
          <a:off x="3558642" y="2218055"/>
          <a:ext cx="5294006" cy="3529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Slide Number Placeholder 7"/>
          <p:cNvSpPr txBox="1">
            <a:spLocks/>
          </p:cNvSpPr>
          <p:nvPr userDrawn="1"/>
        </p:nvSpPr>
        <p:spPr>
          <a:xfrm>
            <a:off x="144655" y="64321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rgbClr val="FFFFFE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6C6909-76DB-DD44-B40F-DC1AA2F0D6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Slide Number Placeholder 7"/>
          <p:cNvSpPr txBox="1">
            <a:spLocks/>
          </p:cNvSpPr>
          <p:nvPr userDrawn="1"/>
        </p:nvSpPr>
        <p:spPr>
          <a:xfrm>
            <a:off x="6849762" y="64321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rgbClr val="FFFFFE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dirty="0">
                <a:solidFill>
                  <a:schemeClr val="tx1"/>
                </a:solidFill>
                <a:latin typeface="Lucida Sans" panose="020B0602030504020204" pitchFamily="34" charset="0"/>
              </a:rPr>
              <a:t>refugees.org</a:t>
            </a:r>
          </a:p>
        </p:txBody>
      </p:sp>
    </p:spTree>
    <p:extLst>
      <p:ext uri="{BB962C8B-B14F-4D97-AF65-F5344CB8AC3E}">
        <p14:creationId xmlns:p14="http://schemas.microsoft.com/office/powerpoint/2010/main" val="266667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TITLE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498474" y="64321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B6C6909-76DB-DD44-B40F-DC1AA2F0D6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958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7" r:id="rId5"/>
    <p:sldLayoutId id="2147483686" r:id="rId6"/>
    <p:sldLayoutId id="2147483689" r:id="rId7"/>
    <p:sldLayoutId id="2147483688" r:id="rId8"/>
    <p:sldLayoutId id="2147483690" r:id="rId9"/>
    <p:sldLayoutId id="2147483691" r:id="rId10"/>
    <p:sldLayoutId id="2147483692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ts val="3800"/>
        </a:lnSpc>
        <a:spcBef>
          <a:spcPct val="0"/>
        </a:spcBef>
        <a:buNone/>
        <a:defRPr sz="3600" b="1" kern="1200">
          <a:solidFill>
            <a:srgbClr val="353E4A"/>
          </a:solidFill>
          <a:latin typeface="Lucida Sans"/>
          <a:ea typeface="+mj-ea"/>
          <a:cs typeface="Lucida Sans"/>
        </a:defRPr>
      </a:lvl1pPr>
    </p:titleStyle>
    <p:bodyStyle>
      <a:lvl1pPr marL="228600" indent="-228600" algn="l" defTabSz="914400" rtl="0" eaLnBrk="1" latinLnBrk="0" hangingPunct="1">
        <a:spcBef>
          <a:spcPts val="500"/>
        </a:spcBef>
        <a:buClr>
          <a:srgbClr val="353E4A"/>
        </a:buClr>
        <a:buSzPct val="75000"/>
        <a:buFont typeface="Wingdings" pitchFamily="2" charset="2"/>
        <a:buChar char="n"/>
        <a:defRPr sz="2000" kern="1200">
          <a:solidFill>
            <a:schemeClr val="accent5"/>
          </a:solidFill>
          <a:latin typeface="Lucida Sans"/>
          <a:ea typeface="+mn-ea"/>
          <a:cs typeface="Lucida Sans"/>
        </a:defRPr>
      </a:lvl1pPr>
      <a:lvl2pPr marL="457200" indent="-228600" algn="l" defTabSz="914400" rtl="0" eaLnBrk="1" latinLnBrk="0" hangingPunct="1">
        <a:spcBef>
          <a:spcPts val="500"/>
        </a:spcBef>
        <a:buClr>
          <a:srgbClr val="353E4A"/>
        </a:buClr>
        <a:buSzPct val="75000"/>
        <a:buFont typeface="Wingdings" pitchFamily="2" charset="2"/>
        <a:buChar char="n"/>
        <a:defRPr sz="1800" kern="1200">
          <a:solidFill>
            <a:schemeClr val="accent5"/>
          </a:solidFill>
          <a:latin typeface="Lucida Sans"/>
          <a:ea typeface="+mn-ea"/>
          <a:cs typeface="Lucida Sans"/>
        </a:defRPr>
      </a:lvl2pPr>
      <a:lvl3pPr marL="685800" indent="-228600" algn="l" defTabSz="914400" rtl="0" eaLnBrk="1" latinLnBrk="0" hangingPunct="1">
        <a:spcBef>
          <a:spcPts val="500"/>
        </a:spcBef>
        <a:buClr>
          <a:srgbClr val="353E4A"/>
        </a:buClr>
        <a:buSzPct val="75000"/>
        <a:buFont typeface="Wingdings" pitchFamily="2" charset="2"/>
        <a:buChar char="n"/>
        <a:defRPr sz="1800" kern="1200">
          <a:solidFill>
            <a:schemeClr val="accent5"/>
          </a:solidFill>
          <a:latin typeface="Lucida Sans"/>
          <a:ea typeface="+mn-ea"/>
          <a:cs typeface="Lucida Sans"/>
        </a:defRPr>
      </a:lvl3pPr>
      <a:lvl4pPr marL="914400" indent="-228600" algn="l" defTabSz="914400" rtl="0" eaLnBrk="1" latinLnBrk="0" hangingPunct="1">
        <a:spcBef>
          <a:spcPts val="500"/>
        </a:spcBef>
        <a:buClr>
          <a:srgbClr val="353E4A"/>
        </a:buClr>
        <a:buSzPct val="75000"/>
        <a:buFont typeface="Wingdings" pitchFamily="2" charset="2"/>
        <a:buChar char="n"/>
        <a:defRPr sz="1800" kern="1200">
          <a:solidFill>
            <a:schemeClr val="accent5"/>
          </a:solidFill>
          <a:latin typeface="Lucida Sans"/>
          <a:ea typeface="+mn-ea"/>
          <a:cs typeface="Lucida Sans"/>
        </a:defRPr>
      </a:lvl4pPr>
      <a:lvl5pPr marL="1143000" indent="-228600" algn="l" defTabSz="914400" rtl="0" eaLnBrk="1" latinLnBrk="0" hangingPunct="1">
        <a:spcBef>
          <a:spcPts val="500"/>
        </a:spcBef>
        <a:buClr>
          <a:srgbClr val="353E4A"/>
        </a:buClr>
        <a:buSzPct val="75000"/>
        <a:buFont typeface="Wingdings" pitchFamily="2" charset="2"/>
        <a:buChar char="n"/>
        <a:defRPr sz="1800" kern="1200">
          <a:solidFill>
            <a:schemeClr val="accent5"/>
          </a:solidFill>
          <a:latin typeface="Lucida Sans"/>
          <a:ea typeface="+mn-ea"/>
          <a:cs typeface="Lucida San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998" y="1753088"/>
            <a:ext cx="5783456" cy="1171586"/>
          </a:xfrm>
        </p:spPr>
        <p:txBody>
          <a:bodyPr/>
          <a:lstStyle/>
          <a:p>
            <a:r>
              <a:rPr lang="en-US" dirty="0">
                <a:latin typeface="Avenir"/>
              </a:rPr>
              <a:t>Pharmacy information  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905000" y="3564291"/>
            <a:ext cx="4214812" cy="1316037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816DB7-EC0D-408B-A483-6E4DA1E55AC4}"/>
              </a:ext>
            </a:extLst>
          </p:cNvPr>
          <p:cNvSpPr txBox="1"/>
          <p:nvPr/>
        </p:nvSpPr>
        <p:spPr>
          <a:xfrm>
            <a:off x="1762002" y="2853954"/>
            <a:ext cx="8198863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40BEC0"/>
                </a:solidFill>
              </a:rPr>
              <a:t>What is a Pharmacy and How to Use It</a:t>
            </a:r>
            <a:endParaRPr lang="en-US" dirty="0"/>
          </a:p>
        </p:txBody>
      </p:sp>
      <p:pic>
        <p:nvPicPr>
          <p:cNvPr id="3" name="Picture 2" descr="The History of American Pharmacies">
            <a:extLst>
              <a:ext uri="{FF2B5EF4-FFF2-40B4-BE49-F238E27FC236}">
                <a16:creationId xmlns:a16="http://schemas.microsoft.com/office/drawing/2014/main" id="{9B425FE5-2E6C-E418-DCAA-CC5941E177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554" r="107" b="-251"/>
          <a:stretch/>
        </p:blipFill>
        <p:spPr>
          <a:xfrm>
            <a:off x="2049831" y="4481679"/>
            <a:ext cx="7088119" cy="238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61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00D35-C883-F0CC-E0FA-CFC58F86C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Refilling medicine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48A1F6-2E95-CB3A-D468-1945C8EF29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6C6909-76DB-DD44-B40F-DC1AA2F0D687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EFA57A-523F-CEEF-605A-AD7AF07880D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98475" y="1343267"/>
            <a:ext cx="4031136" cy="4143375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b="1" dirty="0">
                <a:solidFill>
                  <a:srgbClr val="000000"/>
                </a:solidFill>
              </a:rPr>
              <a:t>Requesting a Refill:</a:t>
            </a:r>
            <a:endParaRPr lang="en-US" dirty="0"/>
          </a:p>
          <a:p>
            <a:pPr lvl="1"/>
            <a:r>
              <a:rPr lang="en-US" dirty="0">
                <a:solidFill>
                  <a:srgbClr val="000000"/>
                </a:solidFill>
              </a:rPr>
              <a:t>In person: Bring your prescription bottle or label to the pharmacy.</a:t>
            </a:r>
            <a:endParaRPr lang="en-US" dirty="0"/>
          </a:p>
          <a:p>
            <a:pPr lvl="1"/>
            <a:r>
              <a:rPr lang="en-US" dirty="0">
                <a:solidFill>
                  <a:srgbClr val="000000"/>
                </a:solidFill>
              </a:rPr>
              <a:t>Online: Use the pharmacy's website or app.</a:t>
            </a:r>
            <a:endParaRPr lang="en-US" dirty="0"/>
          </a:p>
          <a:p>
            <a:pPr lvl="1"/>
            <a:r>
              <a:rPr lang="en-US" dirty="0">
                <a:solidFill>
                  <a:srgbClr val="000000"/>
                </a:solidFill>
              </a:rPr>
              <a:t>By phone: Call the pharmacy's refill line.</a:t>
            </a:r>
            <a:endParaRPr lang="en-US" dirty="0"/>
          </a:p>
          <a:p>
            <a:r>
              <a:rPr lang="en-US" b="1" dirty="0">
                <a:solidFill>
                  <a:srgbClr val="000000"/>
                </a:solidFill>
              </a:rPr>
              <a:t>Timing:</a:t>
            </a:r>
            <a:r>
              <a:rPr lang="en-US" dirty="0">
                <a:solidFill>
                  <a:srgbClr val="000000"/>
                </a:solidFill>
              </a:rPr>
              <a:t> Request a refill before running out of medication.</a:t>
            </a:r>
            <a:endParaRPr lang="en-US" dirty="0"/>
          </a:p>
          <a:p>
            <a:endParaRPr lang="en-US"/>
          </a:p>
        </p:txBody>
      </p:sp>
      <p:pic>
        <p:nvPicPr>
          <p:cNvPr id="5" name="Picture 4" descr="Elderly person and pharmacist calling - Stock Illustration [64192589] -  PIXTA">
            <a:extLst>
              <a:ext uri="{FF2B5EF4-FFF2-40B4-BE49-F238E27FC236}">
                <a16:creationId xmlns:a16="http://schemas.microsoft.com/office/drawing/2014/main" id="{B2FC5628-06B3-BBFB-37DF-B5924921E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0014" y="3429378"/>
            <a:ext cx="3559575" cy="2754555"/>
          </a:xfrm>
          <a:prstGeom prst="rect">
            <a:avLst/>
          </a:prstGeom>
        </p:spPr>
      </p:pic>
      <p:pic>
        <p:nvPicPr>
          <p:cNvPr id="6" name="Picture 5" descr="Prescriptions Online">
            <a:extLst>
              <a:ext uri="{FF2B5EF4-FFF2-40B4-BE49-F238E27FC236}">
                <a16:creationId xmlns:a16="http://schemas.microsoft.com/office/drawing/2014/main" id="{5A083D4A-0B32-B24D-DF12-84F5611DA5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2665" y="1345864"/>
            <a:ext cx="1986247" cy="197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26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1E212-AFC4-6B9A-DD3A-44FF1AA58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 the counter medicine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EB7CC4-0E51-9520-A6ED-9A0102903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6C6909-76DB-DD44-B40F-DC1AA2F0D687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2BB26B-8348-6775-FBB2-E3BD7933914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Medications you can buy without a prescription.</a:t>
            </a:r>
            <a:endParaRPr lang="en-US" dirty="0"/>
          </a:p>
          <a:p>
            <a:r>
              <a:rPr lang="en-US" b="1" dirty="0">
                <a:solidFill>
                  <a:srgbClr val="000000"/>
                </a:solidFill>
              </a:rPr>
              <a:t>Common OTC Medications:</a:t>
            </a:r>
            <a:endParaRPr lang="en-US" dirty="0"/>
          </a:p>
          <a:p>
            <a:pPr lvl="1"/>
            <a:r>
              <a:rPr lang="en-US" dirty="0">
                <a:solidFill>
                  <a:srgbClr val="000000"/>
                </a:solidFill>
              </a:rPr>
              <a:t>Pain relievers (e.g., acetaminophen, ibuprofen)</a:t>
            </a:r>
            <a:endParaRPr lang="en-US" dirty="0"/>
          </a:p>
          <a:p>
            <a:pPr lvl="1"/>
            <a:r>
              <a:rPr lang="en-US" dirty="0">
                <a:solidFill>
                  <a:srgbClr val="000000"/>
                </a:solidFill>
              </a:rPr>
              <a:t>Cough and cold remedies</a:t>
            </a:r>
            <a:endParaRPr lang="en-US" dirty="0"/>
          </a:p>
          <a:p>
            <a:pPr lvl="1"/>
            <a:r>
              <a:rPr lang="en-US" dirty="0">
                <a:solidFill>
                  <a:srgbClr val="000000"/>
                </a:solidFill>
              </a:rPr>
              <a:t>Allergy medications</a:t>
            </a:r>
            <a:endParaRPr lang="en-US" dirty="0"/>
          </a:p>
          <a:p>
            <a:pPr lvl="1"/>
            <a:r>
              <a:rPr lang="en-US" dirty="0">
                <a:solidFill>
                  <a:srgbClr val="000000"/>
                </a:solidFill>
              </a:rPr>
              <a:t>Digestive aids</a:t>
            </a:r>
            <a:endParaRPr lang="en-US" dirty="0"/>
          </a:p>
          <a:p>
            <a:endParaRPr lang="en-US"/>
          </a:p>
        </p:txBody>
      </p:sp>
      <p:pic>
        <p:nvPicPr>
          <p:cNvPr id="5" name="Picture 4" descr="Over-the-Counter Medication List: Pharmacy: Medical: Student Health Center:  Indiana University Bloomington">
            <a:extLst>
              <a:ext uri="{FF2B5EF4-FFF2-40B4-BE49-F238E27FC236}">
                <a16:creationId xmlns:a16="http://schemas.microsoft.com/office/drawing/2014/main" id="{29560DD0-DC6B-DF3C-767A-B5D742C3C9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417" y="4527031"/>
            <a:ext cx="6403298" cy="208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63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A3CB2-22FA-5C20-1140-D2FF1436A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Emergency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DA4C5C-C233-4A52-E506-E01F92C27E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6C6909-76DB-DD44-B40F-DC1AA2F0D687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BF75DB-2F94-E282-5F6D-403F770B555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-1197" y="1716036"/>
            <a:ext cx="6223365" cy="4143375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b="1" dirty="0">
                <a:solidFill>
                  <a:srgbClr val="000000"/>
                </a:solidFill>
              </a:rPr>
              <a:t>Recognizing Emergencies:</a:t>
            </a:r>
            <a:endParaRPr lang="en-US" dirty="0"/>
          </a:p>
          <a:p>
            <a:pPr lvl="1"/>
            <a:r>
              <a:rPr lang="en-US" dirty="0">
                <a:solidFill>
                  <a:srgbClr val="000000"/>
                </a:solidFill>
              </a:rPr>
              <a:t>Severe allergic reactions (swelling, difficulty breathing)</a:t>
            </a:r>
            <a:endParaRPr lang="en-US" dirty="0"/>
          </a:p>
          <a:p>
            <a:pPr lvl="1"/>
            <a:r>
              <a:rPr lang="en-US" dirty="0">
                <a:solidFill>
                  <a:srgbClr val="000000"/>
                </a:solidFill>
              </a:rPr>
              <a:t>Overdose or poisoning</a:t>
            </a:r>
            <a:endParaRPr lang="en-US" dirty="0"/>
          </a:p>
          <a:p>
            <a:pPr lvl="1"/>
            <a:r>
              <a:rPr lang="en-US" dirty="0">
                <a:solidFill>
                  <a:srgbClr val="000000"/>
                </a:solidFill>
              </a:rPr>
              <a:t>Severe side effects (chest pain, high fever)</a:t>
            </a:r>
            <a:endParaRPr lang="en-US" dirty="0"/>
          </a:p>
          <a:p>
            <a:r>
              <a:rPr lang="en-US" b="1" dirty="0">
                <a:solidFill>
                  <a:srgbClr val="000000"/>
                </a:solidFill>
              </a:rPr>
              <a:t>Immediate Actions:</a:t>
            </a:r>
            <a:endParaRPr lang="en-US" dirty="0"/>
          </a:p>
          <a:p>
            <a:pPr lvl="1"/>
            <a:r>
              <a:rPr lang="en-US" dirty="0">
                <a:solidFill>
                  <a:srgbClr val="000000"/>
                </a:solidFill>
              </a:rPr>
              <a:t>Stop taking the medication.</a:t>
            </a:r>
            <a:endParaRPr lang="en-US" dirty="0"/>
          </a:p>
          <a:p>
            <a:pPr lvl="1"/>
            <a:r>
              <a:rPr lang="en-US" dirty="0">
                <a:solidFill>
                  <a:srgbClr val="000000"/>
                </a:solidFill>
              </a:rPr>
              <a:t>Seek medical help immediately.</a:t>
            </a:r>
            <a:endParaRPr lang="en-US" dirty="0"/>
          </a:p>
          <a:p>
            <a:pPr lvl="1"/>
            <a:r>
              <a:rPr lang="en-US" dirty="0">
                <a:solidFill>
                  <a:srgbClr val="000000"/>
                </a:solidFill>
              </a:rPr>
              <a:t>Call emergency services (911) if necessary.</a:t>
            </a:r>
            <a:endParaRPr lang="en-US" dirty="0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6 Tips for Getting the Most Out of Your Emergency Room Visit, From an ER  Doctor | SELF">
            <a:extLst>
              <a:ext uri="{FF2B5EF4-FFF2-40B4-BE49-F238E27FC236}">
                <a16:creationId xmlns:a16="http://schemas.microsoft.com/office/drawing/2014/main" id="{5165D4FB-30D5-1F88-33B3-C737D8048E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3515" y="1251054"/>
            <a:ext cx="2743200" cy="2057400"/>
          </a:xfrm>
          <a:prstGeom prst="rect">
            <a:avLst/>
          </a:prstGeom>
        </p:spPr>
      </p:pic>
      <p:pic>
        <p:nvPicPr>
          <p:cNvPr id="6" name="Picture 5" descr="911">
            <a:extLst>
              <a:ext uri="{FF2B5EF4-FFF2-40B4-BE49-F238E27FC236}">
                <a16:creationId xmlns:a16="http://schemas.microsoft.com/office/drawing/2014/main" id="{458DFED8-0C47-CBDA-2567-26B74CAC8E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3515" y="3744025"/>
            <a:ext cx="2743199" cy="1968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29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EA6F6-039D-6EC8-E885-EFC771738D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E69856-EF19-B783-E508-FFF1E90BF0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9438" y="3899867"/>
            <a:ext cx="5888713" cy="131603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/>
              <a:t>Address: 517 E 26th St, Erie, PA 16504</a:t>
            </a:r>
          </a:p>
          <a:p>
            <a:endParaRPr lang="en-US" sz="2000" dirty="0"/>
          </a:p>
          <a:p>
            <a:r>
              <a:rPr lang="en-US" sz="2000" dirty="0"/>
              <a:t>Phone: (814) 452-3935</a:t>
            </a:r>
          </a:p>
          <a:p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84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03395-193A-FF5E-499C-88051D76A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922505-67AC-E730-2E3A-B409AE858E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6C6909-76DB-DD44-B40F-DC1AA2F0D68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D5C41D-9750-C2CD-AAD7-6FAF49F1B74A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500" dirty="0">
                <a:solidFill>
                  <a:srgbClr val="000000"/>
                </a:solidFill>
              </a:rPr>
              <a:t>This guide is designed to help you feel more confident and informed when visiting a pharmacy.</a:t>
            </a:r>
          </a:p>
          <a:p>
            <a:endParaRPr lang="en-US" sz="2500" dirty="0">
              <a:solidFill>
                <a:srgbClr val="000000"/>
              </a:solidFill>
            </a:endParaRPr>
          </a:p>
        </p:txBody>
      </p:sp>
      <p:pic>
        <p:nvPicPr>
          <p:cNvPr id="5" name="Picture 4" descr="How can your pharmacy help you? | Healthwatch">
            <a:extLst>
              <a:ext uri="{FF2B5EF4-FFF2-40B4-BE49-F238E27FC236}">
                <a16:creationId xmlns:a16="http://schemas.microsoft.com/office/drawing/2014/main" id="{8F575FEE-54C4-A46C-EFBA-E9FF70B019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9863" y="3429140"/>
            <a:ext cx="5364864" cy="274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31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882DE-8628-C6CD-F9CE-82A177658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 pharmacy?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31AAA1-ED55-D839-2D79-6B164FFD43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6C6909-76DB-DD44-B40F-DC1AA2F0D68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33A5AD-D0AB-2829-B39C-B471602F3FF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98475" y="1343267"/>
            <a:ext cx="4674547" cy="414337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endParaRPr lang="en-US" dirty="0"/>
          </a:p>
          <a:p>
            <a:r>
              <a:rPr lang="en-US" dirty="0">
                <a:solidFill>
                  <a:srgbClr val="000000"/>
                </a:solidFill>
              </a:rPr>
              <a:t>A place where medications are dispensed, and health advice is provided.</a:t>
            </a:r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r>
              <a:rPr lang="en-US" b="1" dirty="0">
                <a:solidFill>
                  <a:srgbClr val="000000"/>
                </a:solidFill>
              </a:rPr>
              <a:t>Services Provided:</a:t>
            </a:r>
            <a:endParaRPr lang="en-US" dirty="0"/>
          </a:p>
          <a:p>
            <a:pPr lvl="1"/>
            <a:r>
              <a:rPr lang="en-US" dirty="0">
                <a:solidFill>
                  <a:srgbClr val="000000"/>
                </a:solidFill>
              </a:rPr>
              <a:t>Dispensing prescribed medications</a:t>
            </a:r>
            <a:endParaRPr lang="en-US" dirty="0"/>
          </a:p>
          <a:p>
            <a:pPr lvl="1"/>
            <a:r>
              <a:rPr lang="en-US" dirty="0">
                <a:solidFill>
                  <a:srgbClr val="000000"/>
                </a:solidFill>
              </a:rPr>
              <a:t>Providing over-the-counter (OTC) medications</a:t>
            </a:r>
            <a:endParaRPr lang="en-US" dirty="0"/>
          </a:p>
          <a:p>
            <a:pPr lvl="1"/>
            <a:r>
              <a:rPr lang="en-US" dirty="0">
                <a:solidFill>
                  <a:srgbClr val="000000"/>
                </a:solidFill>
              </a:rPr>
              <a:t>Offering health advice and information</a:t>
            </a:r>
            <a:endParaRPr lang="en-US" dirty="0"/>
          </a:p>
          <a:p>
            <a:pPr lvl="1"/>
            <a:r>
              <a:rPr lang="en-US" dirty="0">
                <a:solidFill>
                  <a:srgbClr val="000000"/>
                </a:solidFill>
              </a:rPr>
              <a:t>Administering vaccinations and health screenings</a:t>
            </a:r>
            <a:endParaRPr lang="en-US" dirty="0"/>
          </a:p>
          <a:p>
            <a:endParaRPr lang="en-US"/>
          </a:p>
        </p:txBody>
      </p:sp>
      <p:pic>
        <p:nvPicPr>
          <p:cNvPr id="5" name="Picture 4" descr="Walmart pharmacy hi-res stock photography and images - Alamy">
            <a:extLst>
              <a:ext uri="{FF2B5EF4-FFF2-40B4-BE49-F238E27FC236}">
                <a16:creationId xmlns:a16="http://schemas.microsoft.com/office/drawing/2014/main" id="{4D24A548-C4F8-7653-4697-EA0CFB6CB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890" y="2253254"/>
            <a:ext cx="2743200" cy="3910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0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F0AB1-C5B2-3A80-3ECD-8D88C8689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 Find a pharmacy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C51C03-4A1E-F20F-0CAB-2CEC453998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6C6909-76DB-DD44-B40F-DC1AA2F0D68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E8E891-6D1B-A68D-354B-C95D4AC7F50D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rgbClr val="000000"/>
                </a:solidFill>
                <a:cs typeface="Arial"/>
              </a:rPr>
              <a:t>Locate pharmacies in your area</a:t>
            </a:r>
            <a:endParaRPr lang="en-US" dirty="0">
              <a:solidFill>
                <a:srgbClr val="6D6661"/>
              </a:solidFill>
              <a:cs typeface="Arial"/>
            </a:endParaRPr>
          </a:p>
          <a:p>
            <a:r>
              <a:rPr lang="en-US">
                <a:solidFill>
                  <a:srgbClr val="000000"/>
                </a:solidFill>
                <a:cs typeface="Arial"/>
              </a:rPr>
              <a:t>Close to your house, within walking area</a:t>
            </a:r>
            <a:endParaRPr lang="en-US"/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cs typeface="Arial"/>
            </a:endParaRPr>
          </a:p>
        </p:txBody>
      </p:sp>
      <p:pic>
        <p:nvPicPr>
          <p:cNvPr id="5" name="Picture 4" descr="A map of a city&#10;&#10;Description automatically generated">
            <a:extLst>
              <a:ext uri="{FF2B5EF4-FFF2-40B4-BE49-F238E27FC236}">
                <a16:creationId xmlns:a16="http://schemas.microsoft.com/office/drawing/2014/main" id="{05A5B6D9-C7B8-0E4F-69B1-5CD0BD8367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7654" y="2877937"/>
            <a:ext cx="4151576" cy="355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1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E9259-CF6C-8386-BC1A-4C28EE4ED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Prescriptions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52B9E5-B654-A757-CBC2-A92D22BBDF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6C6909-76DB-DD44-B40F-DC1AA2F0D68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05CC08-FBFF-D7CA-9083-9A23D113C47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98475" y="1146459"/>
            <a:ext cx="4644269" cy="524852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endParaRPr lang="en-US" dirty="0"/>
          </a:p>
          <a:p>
            <a:r>
              <a:rPr lang="en-US" b="1" dirty="0">
                <a:solidFill>
                  <a:srgbClr val="000000"/>
                </a:solidFill>
              </a:rPr>
              <a:t>What is a Prescription?:</a:t>
            </a:r>
            <a:r>
              <a:rPr lang="en-US" dirty="0">
                <a:solidFill>
                  <a:srgbClr val="000000"/>
                </a:solidFill>
              </a:rPr>
              <a:t> A document provided by a doctor that allows you to obtain medication.</a:t>
            </a:r>
            <a:endParaRPr lang="en-US" dirty="0"/>
          </a:p>
          <a:p>
            <a:r>
              <a:rPr lang="en-US" b="1" dirty="0">
                <a:solidFill>
                  <a:srgbClr val="000000"/>
                </a:solidFill>
              </a:rPr>
              <a:t>Information on a Prescription:</a:t>
            </a:r>
            <a:endParaRPr lang="en-US" dirty="0"/>
          </a:p>
          <a:p>
            <a:pPr lvl="1"/>
            <a:r>
              <a:rPr lang="en-US" dirty="0">
                <a:solidFill>
                  <a:srgbClr val="000000"/>
                </a:solidFill>
              </a:rPr>
              <a:t>Doctor's name and contact information</a:t>
            </a:r>
            <a:endParaRPr lang="en-US" dirty="0"/>
          </a:p>
          <a:p>
            <a:pPr lvl="1"/>
            <a:r>
              <a:rPr lang="en-US" dirty="0">
                <a:solidFill>
                  <a:srgbClr val="000000"/>
                </a:solidFill>
              </a:rPr>
              <a:t>Patient's name</a:t>
            </a:r>
            <a:endParaRPr lang="en-US" dirty="0"/>
          </a:p>
          <a:p>
            <a:pPr lvl="1"/>
            <a:r>
              <a:rPr lang="en-US" dirty="0">
                <a:solidFill>
                  <a:srgbClr val="000000"/>
                </a:solidFill>
              </a:rPr>
              <a:t>Medication name and strength</a:t>
            </a:r>
            <a:endParaRPr lang="en-US" dirty="0"/>
          </a:p>
          <a:p>
            <a:pPr lvl="1"/>
            <a:r>
              <a:rPr lang="en-US" dirty="0">
                <a:solidFill>
                  <a:srgbClr val="000000"/>
                </a:solidFill>
              </a:rPr>
              <a:t>Dosage instructions</a:t>
            </a:r>
            <a:endParaRPr lang="en-US" dirty="0"/>
          </a:p>
          <a:p>
            <a:pPr lvl="1"/>
            <a:r>
              <a:rPr lang="en-US" dirty="0">
                <a:solidFill>
                  <a:srgbClr val="000000"/>
                </a:solidFill>
              </a:rPr>
              <a:t>Number of refills allowed</a:t>
            </a:r>
            <a:endParaRPr lang="en-US" dirty="0"/>
          </a:p>
          <a:p>
            <a:r>
              <a:rPr lang="en-US" b="1" dirty="0">
                <a:solidFill>
                  <a:srgbClr val="000000"/>
                </a:solidFill>
              </a:rPr>
              <a:t>Importance:</a:t>
            </a:r>
            <a:r>
              <a:rPr lang="en-US" dirty="0">
                <a:solidFill>
                  <a:srgbClr val="000000"/>
                </a:solidFill>
              </a:rPr>
              <a:t> Ensuring you understand what the prescription is for and how to take the medication.</a:t>
            </a:r>
            <a:endParaRPr lang="en-US" dirty="0"/>
          </a:p>
          <a:p>
            <a:endParaRPr lang="en-US"/>
          </a:p>
        </p:txBody>
      </p:sp>
      <p:pic>
        <p:nvPicPr>
          <p:cNvPr id="5" name="Picture 4" descr="How to Write a Prescription: 7 Steps for Safety - SDN">
            <a:extLst>
              <a:ext uri="{FF2B5EF4-FFF2-40B4-BE49-F238E27FC236}">
                <a16:creationId xmlns:a16="http://schemas.microsoft.com/office/drawing/2014/main" id="{73A2E4A1-A793-81FC-1994-0447547493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8201" y="2125527"/>
            <a:ext cx="3303345" cy="330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96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2BE58-8EAB-BC97-63B5-3A0423367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Visiting the pharmacy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61FAC4-886B-BA63-DB6B-3918FCF9C6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6C6909-76DB-DD44-B40F-DC1AA2F0D68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9E2DDE-BEC3-E7EA-D857-2F4775F003E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98475" y="1350837"/>
            <a:ext cx="5219553" cy="4907897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b="1" dirty="0">
                <a:solidFill>
                  <a:srgbClr val="000000"/>
                </a:solidFill>
              </a:rPr>
              <a:t>What to Bring:</a:t>
            </a:r>
            <a:endParaRPr lang="en-US" dirty="0"/>
          </a:p>
          <a:p>
            <a:pPr lvl="1"/>
            <a:r>
              <a:rPr lang="en-US" dirty="0">
                <a:solidFill>
                  <a:srgbClr val="000000"/>
                </a:solidFill>
              </a:rPr>
              <a:t>Prescription from your doctor</a:t>
            </a:r>
            <a:endParaRPr lang="en-US" dirty="0"/>
          </a:p>
          <a:p>
            <a:pPr lvl="1"/>
            <a:r>
              <a:rPr lang="en-US" dirty="0">
                <a:solidFill>
                  <a:srgbClr val="000000"/>
                </a:solidFill>
              </a:rPr>
              <a:t>Identification (ID)</a:t>
            </a:r>
            <a:endParaRPr lang="en-US" dirty="0"/>
          </a:p>
          <a:p>
            <a:pPr lvl="1"/>
            <a:r>
              <a:rPr lang="en-US" dirty="0">
                <a:solidFill>
                  <a:srgbClr val="000000"/>
                </a:solidFill>
              </a:rPr>
              <a:t>Insurance card, if applicable</a:t>
            </a:r>
            <a:endParaRPr lang="en-US" dirty="0"/>
          </a:p>
          <a:p>
            <a:r>
              <a:rPr lang="en-US" b="1" dirty="0">
                <a:solidFill>
                  <a:srgbClr val="000000"/>
                </a:solidFill>
              </a:rPr>
              <a:t>What to Say:</a:t>
            </a:r>
            <a:endParaRPr lang="en-US" dirty="0"/>
          </a:p>
          <a:p>
            <a:pPr lvl="1"/>
            <a:r>
              <a:rPr lang="en-US" dirty="0">
                <a:solidFill>
                  <a:srgbClr val="000000"/>
                </a:solidFill>
              </a:rPr>
              <a:t>Present the prescription to the pharmacist or pharmacy technician.</a:t>
            </a:r>
            <a:endParaRPr lang="en-US" dirty="0"/>
          </a:p>
          <a:p>
            <a:pPr lvl="1"/>
            <a:r>
              <a:rPr lang="en-US" dirty="0">
                <a:solidFill>
                  <a:srgbClr val="000000"/>
                </a:solidFill>
              </a:rPr>
              <a:t>Mention any allergies or medical conditions.</a:t>
            </a:r>
            <a:endParaRPr lang="en-US" dirty="0"/>
          </a:p>
          <a:p>
            <a:r>
              <a:rPr lang="en-US" b="1" dirty="0">
                <a:solidFill>
                  <a:srgbClr val="000000"/>
                </a:solidFill>
              </a:rPr>
              <a:t>Language Support:</a:t>
            </a:r>
            <a:r>
              <a:rPr lang="en-US" dirty="0">
                <a:solidFill>
                  <a:srgbClr val="000000"/>
                </a:solidFill>
              </a:rPr>
              <a:t> Ask if translation services or multilingual staff are available.</a:t>
            </a:r>
            <a:endParaRPr lang="en-US" dirty="0"/>
          </a:p>
          <a:p>
            <a:endParaRPr lang="en-US"/>
          </a:p>
        </p:txBody>
      </p:sp>
      <p:pic>
        <p:nvPicPr>
          <p:cNvPr id="5" name="Picture 4" descr="Pennsylvania is getting new driver licenses, ID cards to help boost security">
            <a:extLst>
              <a:ext uri="{FF2B5EF4-FFF2-40B4-BE49-F238E27FC236}">
                <a16:creationId xmlns:a16="http://schemas.microsoft.com/office/drawing/2014/main" id="{9FA786EB-FB57-3986-2CDA-8C6172E993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3486" y="1881343"/>
            <a:ext cx="2743199" cy="1551128"/>
          </a:xfrm>
          <a:prstGeom prst="rect">
            <a:avLst/>
          </a:prstGeom>
        </p:spPr>
      </p:pic>
      <p:pic>
        <p:nvPicPr>
          <p:cNvPr id="6" name="Picture 5" descr="Health plan ID card examples showing TDI or DOI">
            <a:extLst>
              <a:ext uri="{FF2B5EF4-FFF2-40B4-BE49-F238E27FC236}">
                <a16:creationId xmlns:a16="http://schemas.microsoft.com/office/drawing/2014/main" id="{7C94A34F-1F11-D328-0C7E-199913FD4D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3486" y="3924913"/>
            <a:ext cx="2743200" cy="176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37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BF952-CCBF-2BAE-7CA5-2AAAB1A1E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Picking up prescription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7AB3CD-460B-6502-184A-379473BDF1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6C6909-76DB-DD44-B40F-DC1AA2F0D68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E537DB-25BA-F21D-B2B4-A948248DE58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98475" y="1358407"/>
            <a:ext cx="5022746" cy="4688381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b="1" dirty="0">
                <a:solidFill>
                  <a:srgbClr val="000000"/>
                </a:solidFill>
              </a:rPr>
              <a:t>Process:</a:t>
            </a:r>
            <a:endParaRPr lang="en-US" dirty="0"/>
          </a:p>
          <a:p>
            <a:pPr lvl="1"/>
            <a:r>
              <a:rPr lang="en-US" dirty="0">
                <a:solidFill>
                  <a:srgbClr val="000000"/>
                </a:solidFill>
              </a:rPr>
              <a:t>Wait time may vary; the pharmacist will tell you when your medication is ready.</a:t>
            </a:r>
            <a:endParaRPr lang="en-US" dirty="0"/>
          </a:p>
          <a:p>
            <a:pPr lvl="1"/>
            <a:r>
              <a:rPr lang="en-US" dirty="0">
                <a:solidFill>
                  <a:srgbClr val="000000"/>
                </a:solidFill>
              </a:rPr>
              <a:t>Present your ID and insurance card when picking up.</a:t>
            </a:r>
            <a:endParaRPr lang="en-US" dirty="0"/>
          </a:p>
          <a:p>
            <a:r>
              <a:rPr lang="en-US" b="1" dirty="0">
                <a:solidFill>
                  <a:srgbClr val="000000"/>
                </a:solidFill>
              </a:rPr>
              <a:t>Verify Medication:</a:t>
            </a:r>
            <a:endParaRPr lang="en-US" dirty="0"/>
          </a:p>
          <a:p>
            <a:pPr lvl="1"/>
            <a:r>
              <a:rPr lang="en-US" dirty="0">
                <a:solidFill>
                  <a:srgbClr val="000000"/>
                </a:solidFill>
              </a:rPr>
              <a:t>Check the medication name and dosage.</a:t>
            </a:r>
            <a:endParaRPr lang="en-US" dirty="0"/>
          </a:p>
          <a:p>
            <a:pPr lvl="1"/>
            <a:r>
              <a:rPr lang="en-US" dirty="0">
                <a:solidFill>
                  <a:srgbClr val="000000"/>
                </a:solidFill>
              </a:rPr>
              <a:t>Ask the pharmacist to explain how to take the medication.</a:t>
            </a:r>
            <a:endParaRPr lang="en-US" dirty="0"/>
          </a:p>
          <a:p>
            <a:r>
              <a:rPr lang="en-US" b="1" dirty="0">
                <a:solidFill>
                  <a:srgbClr val="000000"/>
                </a:solidFill>
              </a:rPr>
              <a:t>Payments:</a:t>
            </a:r>
            <a:r>
              <a:rPr lang="en-US" dirty="0">
                <a:solidFill>
                  <a:srgbClr val="000000"/>
                </a:solidFill>
              </a:rPr>
              <a:t> Understand how to pay, whether it's through insurance, cash, or other payment methods.</a:t>
            </a:r>
            <a:endParaRPr lang="en-US" dirty="0"/>
          </a:p>
          <a:p>
            <a:endParaRPr lang="en-US"/>
          </a:p>
        </p:txBody>
      </p:sp>
      <p:pic>
        <p:nvPicPr>
          <p:cNvPr id="5" name="Picture 4" descr="Pharmacy With Pharmacist In Counter And People Buying Medicine. Drugstore  Cartoon Character Design Royalty Free SVG, Cliparts, Vectors, and Stock  Illustration. Image 135209640.">
            <a:extLst>
              <a:ext uri="{FF2B5EF4-FFF2-40B4-BE49-F238E27FC236}">
                <a16:creationId xmlns:a16="http://schemas.microsoft.com/office/drawing/2014/main" id="{A84612EA-2BBA-120A-25F6-77ABC02DDE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9943" y="2087678"/>
            <a:ext cx="3545570" cy="349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586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E8B85-41C9-6FEA-1506-9CFFD6926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Medication label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CD422C-F03D-1DBE-A138-67B8014C2A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6C6909-76DB-DD44-B40F-DC1AA2F0D68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759D6E-EC39-6CD5-9B66-BF4014CFF7E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42707" y="1350837"/>
            <a:ext cx="3523978" cy="4839772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b="1" dirty="0">
                <a:solidFill>
                  <a:srgbClr val="000000"/>
                </a:solidFill>
              </a:rPr>
              <a:t>Label Information:</a:t>
            </a:r>
            <a:endParaRPr lang="en-US" dirty="0"/>
          </a:p>
          <a:p>
            <a:pPr lvl="1"/>
            <a:r>
              <a:rPr lang="en-US" dirty="0">
                <a:solidFill>
                  <a:srgbClr val="000000"/>
                </a:solidFill>
              </a:rPr>
              <a:t>Medication name and strength</a:t>
            </a:r>
            <a:endParaRPr lang="en-US" dirty="0"/>
          </a:p>
          <a:p>
            <a:pPr lvl="1"/>
            <a:r>
              <a:rPr lang="en-US" dirty="0">
                <a:solidFill>
                  <a:srgbClr val="000000"/>
                </a:solidFill>
              </a:rPr>
              <a:t>Dosage instructions (how much and when to take)</a:t>
            </a:r>
            <a:endParaRPr lang="en-US" dirty="0"/>
          </a:p>
          <a:p>
            <a:pPr lvl="1"/>
            <a:r>
              <a:rPr lang="en-US" dirty="0">
                <a:solidFill>
                  <a:srgbClr val="000000"/>
                </a:solidFill>
              </a:rPr>
              <a:t>Warnings and side effects</a:t>
            </a:r>
            <a:endParaRPr lang="en-US" dirty="0"/>
          </a:p>
          <a:p>
            <a:pPr lvl="1"/>
            <a:r>
              <a:rPr lang="en-US" dirty="0">
                <a:solidFill>
                  <a:srgbClr val="000000"/>
                </a:solidFill>
              </a:rPr>
              <a:t>Storage instructions</a:t>
            </a:r>
            <a:endParaRPr lang="en-US" dirty="0"/>
          </a:p>
          <a:p>
            <a:r>
              <a:rPr lang="en-US" b="1" dirty="0">
                <a:solidFill>
                  <a:srgbClr val="000000"/>
                </a:solidFill>
              </a:rPr>
              <a:t>Importance:</a:t>
            </a:r>
            <a:r>
              <a:rPr lang="en-US" dirty="0">
                <a:solidFill>
                  <a:srgbClr val="000000"/>
                </a:solidFill>
              </a:rPr>
              <a:t> Ensuring you take the medication correctly and safely.</a:t>
            </a:r>
            <a:endParaRPr lang="en-US" dirty="0"/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/>
          </a:p>
        </p:txBody>
      </p:sp>
      <p:pic>
        <p:nvPicPr>
          <p:cNvPr id="5" name="Picture 4" descr="How to read a prescription medication label - Children's National">
            <a:extLst>
              <a:ext uri="{FF2B5EF4-FFF2-40B4-BE49-F238E27FC236}">
                <a16:creationId xmlns:a16="http://schemas.microsoft.com/office/drawing/2014/main" id="{14AAB2FE-D9AE-8D98-BE78-5904E7F50A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5612" y="1899845"/>
            <a:ext cx="5649900" cy="398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41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0022D-4FB7-B944-FA93-27C042A2E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Asking Questions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1FCAD8-7A77-59D2-66DC-7195339DE0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6C6909-76DB-DD44-B40F-DC1AA2F0D68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91519E-B890-AE81-BFEF-04828D44127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42707" y="1350837"/>
            <a:ext cx="8519870" cy="4150944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>
              <a:solidFill>
                <a:srgbClr val="000000"/>
              </a:solidFill>
              <a:cs typeface="Arial"/>
            </a:endParaRPr>
          </a:p>
          <a:p>
            <a:pPr lvl="1">
              <a:spcBef>
                <a:spcPts val="0"/>
              </a:spcBef>
              <a:buChar char="•"/>
            </a:pPr>
            <a:r>
              <a:rPr lang="en-US">
                <a:solidFill>
                  <a:srgbClr val="000000"/>
                </a:solidFill>
                <a:cs typeface="Arial"/>
              </a:rPr>
              <a:t>What are the possible side effects?</a:t>
            </a:r>
          </a:p>
          <a:p>
            <a:pPr lvl="1">
              <a:spcBef>
                <a:spcPts val="0"/>
              </a:spcBef>
              <a:buChar char="•"/>
            </a:pPr>
            <a:r>
              <a:rPr lang="en-US">
                <a:solidFill>
                  <a:srgbClr val="000000"/>
                </a:solidFill>
                <a:cs typeface="Arial"/>
              </a:rPr>
              <a:t>Can I take this medication with other medicines or supplements?</a:t>
            </a:r>
          </a:p>
          <a:p>
            <a:pPr lvl="1">
              <a:spcBef>
                <a:spcPts val="0"/>
              </a:spcBef>
              <a:buChar char="•"/>
            </a:pPr>
            <a:r>
              <a:rPr lang="en-US" dirty="0">
                <a:solidFill>
                  <a:srgbClr val="000000"/>
                </a:solidFill>
                <a:cs typeface="Arial"/>
              </a:rPr>
              <a:t>How should I store this medication?</a:t>
            </a:r>
          </a:p>
          <a:p>
            <a:pPr lvl="1">
              <a:spcBef>
                <a:spcPts val="0"/>
              </a:spcBef>
              <a:buChar char="•"/>
            </a:pPr>
            <a:r>
              <a:rPr lang="en-US" dirty="0">
                <a:solidFill>
                  <a:srgbClr val="000000"/>
                </a:solidFill>
                <a:cs typeface="Arial"/>
              </a:rPr>
              <a:t>What should I do if I miss a dose?</a:t>
            </a:r>
          </a:p>
          <a:p>
            <a:pPr>
              <a:spcBef>
                <a:spcPts val="0"/>
              </a:spcBef>
              <a:buChar char="•"/>
            </a:pPr>
            <a:r>
              <a:rPr lang="en-US" b="1" dirty="0">
                <a:solidFill>
                  <a:srgbClr val="000000"/>
                </a:solidFill>
                <a:cs typeface="Arial"/>
              </a:rPr>
              <a:t>Importance:</a:t>
            </a:r>
            <a:r>
              <a:rPr lang="en-US" dirty="0">
                <a:solidFill>
                  <a:srgbClr val="000000"/>
                </a:solidFill>
                <a:cs typeface="Arial"/>
              </a:rPr>
              <a:t> Understanding your medication to avoid any health risks.</a:t>
            </a:r>
          </a:p>
          <a:p>
            <a:pPr marL="0" indent="0">
              <a:buNone/>
            </a:pPr>
            <a:endParaRPr lang="en-US">
              <a:solidFill>
                <a:srgbClr val="000000"/>
              </a:solidFill>
              <a:cs typeface="Arial"/>
            </a:endParaRPr>
          </a:p>
        </p:txBody>
      </p:sp>
      <p:pic>
        <p:nvPicPr>
          <p:cNvPr id="5" name="Picture 4" descr="5 popular questions people ask their pharmacists – and their answers –  revealed - National | Globalnews.ca">
            <a:extLst>
              <a:ext uri="{FF2B5EF4-FFF2-40B4-BE49-F238E27FC236}">
                <a16:creationId xmlns:a16="http://schemas.microsoft.com/office/drawing/2014/main" id="{71F8A2A5-5B05-6783-BB4D-079A7491F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1659" y="3226136"/>
            <a:ext cx="4650723" cy="310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80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USCRI Theme">
  <a:themeElements>
    <a:clrScheme name="Custom 2">
      <a:dk1>
        <a:srgbClr val="007A88"/>
      </a:dk1>
      <a:lt1>
        <a:srgbClr val="55A9B5"/>
      </a:lt1>
      <a:dk2>
        <a:srgbClr val="8DB74A"/>
      </a:dk2>
      <a:lt2>
        <a:srgbClr val="BBD295"/>
      </a:lt2>
      <a:accent1>
        <a:srgbClr val="BF332F"/>
      </a:accent1>
      <a:accent2>
        <a:srgbClr val="8C1B50"/>
      </a:accent2>
      <a:accent3>
        <a:srgbClr val="CDB530"/>
      </a:accent3>
      <a:accent4>
        <a:srgbClr val="23211D"/>
      </a:accent4>
      <a:accent5>
        <a:srgbClr val="6D6661"/>
      </a:accent5>
      <a:accent6>
        <a:srgbClr val="55A9B5"/>
      </a:accent6>
      <a:hlink>
        <a:srgbClr val="007A88"/>
      </a:hlink>
      <a:folHlink>
        <a:srgbClr val="8DB74A"/>
      </a:folHlink>
    </a:clrScheme>
    <a:fontScheme name="Custom 1">
      <a:majorFont>
        <a:latin typeface="Avenir"/>
        <a:ea typeface=""/>
        <a:cs typeface=""/>
      </a:majorFont>
      <a:minorFont>
        <a:latin typeface="Minion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SCRI Theme" id="{6E8493DD-5F7C-46C4-9FB1-4B1B8062B014}" vid="{7CD8F253-3148-4A65-B11C-143E8747F3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03516dd-e993-45ac-b468-aad01a98f941">
      <Terms xmlns="http://schemas.microsoft.com/office/infopath/2007/PartnerControls"/>
    </lcf76f155ced4ddcb4097134ff3c332f>
    <TaxCatchAll xmlns="2b55e72b-2189-4cbc-8c9c-2d2d52b1bc6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F83EB4BC9C764687552EAB4A2E0A89" ma:contentTypeVersion="18" ma:contentTypeDescription="Create a new document." ma:contentTypeScope="" ma:versionID="49f6ce408dff5001c195d211e49a4435">
  <xsd:schema xmlns:xsd="http://www.w3.org/2001/XMLSchema" xmlns:xs="http://www.w3.org/2001/XMLSchema" xmlns:p="http://schemas.microsoft.com/office/2006/metadata/properties" xmlns:ns2="703516dd-e993-45ac-b468-aad01a98f941" xmlns:ns3="2b55e72b-2189-4cbc-8c9c-2d2d52b1bc64" targetNamespace="http://schemas.microsoft.com/office/2006/metadata/properties" ma:root="true" ma:fieldsID="e8dcf4a918c00349b42459c6ee17b814" ns2:_="" ns3:_="">
    <xsd:import namespace="703516dd-e993-45ac-b468-aad01a98f941"/>
    <xsd:import namespace="2b55e72b-2189-4cbc-8c9c-2d2d52b1bc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3516dd-e993-45ac-b468-aad01a98f9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404e8b7f-517c-4b8d-a66b-baeb2657961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55e72b-2189-4cbc-8c9c-2d2d52b1bc64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cb940e64-8d1f-4b3d-94d6-493201166c6e}" ma:internalName="TaxCatchAll" ma:showField="CatchAllData" ma:web="2b55e72b-2189-4cbc-8c9c-2d2d52b1bc6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9DE7FCF-F448-4817-ACE3-31EDB396BD7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8DF0D67-9A47-46F0-9D03-863E5AD35566}">
  <ds:schemaRefs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www.w3.org/XML/1998/namespace"/>
    <ds:schemaRef ds:uri="http://purl.org/dc/terms/"/>
    <ds:schemaRef ds:uri="2dc8c6a0-d92c-4cf5-8fc0-a454e2f20d2c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a5b37d9b-1a41-4c30-9032-e8e85c6c5040"/>
    <ds:schemaRef ds:uri="703516dd-e993-45ac-b468-aad01a98f941"/>
    <ds:schemaRef ds:uri="2b55e72b-2189-4cbc-8c9c-2d2d52b1bc64"/>
  </ds:schemaRefs>
</ds:datastoreItem>
</file>

<file path=customXml/itemProps3.xml><?xml version="1.0" encoding="utf-8"?>
<ds:datastoreItem xmlns:ds="http://schemas.openxmlformats.org/officeDocument/2006/customXml" ds:itemID="{15B61B4C-C5A6-4157-84AD-A2945AD8C658}"/>
</file>

<file path=docProps/app.xml><?xml version="1.0" encoding="utf-8"?>
<Properties xmlns="http://schemas.openxmlformats.org/officeDocument/2006/extended-properties" xmlns:vt="http://schemas.openxmlformats.org/officeDocument/2006/docPropsVTypes">
  <Template>USCRI Theme</Template>
  <TotalTime>439</TotalTime>
  <Words>616</Words>
  <Application>Microsoft Office PowerPoint</Application>
  <PresentationFormat>On-screen Show (4:3)</PresentationFormat>
  <Paragraphs>109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USCRI Theme</vt:lpstr>
      <vt:lpstr>Pharmacy information  </vt:lpstr>
      <vt:lpstr>Welcome</vt:lpstr>
      <vt:lpstr>What is a pharmacy?</vt:lpstr>
      <vt:lpstr>How to Find a pharmacy</vt:lpstr>
      <vt:lpstr>Prescriptions </vt:lpstr>
      <vt:lpstr>Visiting the pharmacy</vt:lpstr>
      <vt:lpstr>Picking up prescription</vt:lpstr>
      <vt:lpstr>Medication label</vt:lpstr>
      <vt:lpstr>Asking Questions</vt:lpstr>
      <vt:lpstr>Refilling medicine</vt:lpstr>
      <vt:lpstr>Over the counter medicine</vt:lpstr>
      <vt:lpstr>Emergency</vt:lpstr>
      <vt:lpstr>Thank you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VERMONT REFUGEE RESETTLEMENT PROGRAM</dc:title>
  <dc:creator>uscri</dc:creator>
  <cp:lastModifiedBy>Anna Tischenko</cp:lastModifiedBy>
  <cp:revision>236</cp:revision>
  <cp:lastPrinted>2015-06-24T19:41:46Z</cp:lastPrinted>
  <dcterms:created xsi:type="dcterms:W3CDTF">2015-06-27T04:46:20Z</dcterms:created>
  <dcterms:modified xsi:type="dcterms:W3CDTF">2025-10-27T14:15:17Z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0x010100E6F83EB4BC9C764687552EAB4A2E0A89</vt:lpwstr>
  </property>
  <property fmtid="{D5CDD505-2E9C-101B-9397-08002B2CF9AE}" pid="3" name="MediaServiceImageTags">
    <vt:lpwstr/>
  </property>
</Properties>
</file>